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20"/>
  </p:notesMasterIdLst>
  <p:sldIdLst>
    <p:sldId id="256" r:id="rId5"/>
    <p:sldId id="259" r:id="rId6"/>
    <p:sldId id="284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61" r:id="rId15"/>
    <p:sldId id="285" r:id="rId16"/>
    <p:sldId id="265" r:id="rId17"/>
    <p:sldId id="275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Claire DANNER" initials="MD" lastIdx="1" clrIdx="0">
    <p:extLst>
      <p:ext uri="{19B8F6BF-5375-455C-9EA6-DF929625EA0E}">
        <p15:presenceInfo xmlns:p15="http://schemas.microsoft.com/office/powerpoint/2012/main" userId="Marie-Claire DAN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28F"/>
    <a:srgbClr val="70A6A4"/>
    <a:srgbClr val="037473"/>
    <a:srgbClr val="E4E7E0"/>
    <a:srgbClr val="D05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5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7T14:19:18.841" idx="1">
    <p:pos x="3077" y="18"/>
    <p:text>Table might change after final pleanary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33B6-C3B0-484D-920E-3B8AF3BB73B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8985E-7284-456E-B9B4-8EAE324E8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24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17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8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6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22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5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04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5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88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8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9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1003-D47E-E749-A638-211CFE363B4D}" type="datetimeFigureOut">
              <a:rPr lang="fr-FR" smtClean="0"/>
              <a:t>15/09/2022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599C-A0CC-F54D-8D27-0E39F0F321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7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27FF4E1-CD8F-2B4F-241A-1DBDD72A8B89}"/>
              </a:ext>
            </a:extLst>
          </p:cNvPr>
          <p:cNvSpPr txBox="1"/>
          <p:nvPr/>
        </p:nvSpPr>
        <p:spPr>
          <a:xfrm>
            <a:off x="762784" y="2366603"/>
            <a:ext cx="6530019" cy="20980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on the </a:t>
            </a:r>
          </a:p>
          <a:p>
            <a:pPr>
              <a:lnSpc>
                <a:spcPts val="2800"/>
              </a:lnSpc>
            </a:pP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Wild </a:t>
            </a:r>
            <a:r>
              <a:rPr lang="fr-FR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www.ipbes.net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Science-Policy Platform</a:t>
            </a:r>
          </a:p>
          <a:p>
            <a:pPr>
              <a:lnSpc>
                <a:spcPts val="1400"/>
              </a:lnSpc>
            </a:pP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A0AB1B-59F5-FBDC-E3F9-B74C89BA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153" y="4553483"/>
            <a:ext cx="2921000" cy="5207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EAC9BE-93EC-12EA-B2AC-EF0C2913F720}"/>
              </a:ext>
            </a:extLst>
          </p:cNvPr>
          <p:cNvSpPr txBox="1"/>
          <p:nvPr/>
        </p:nvSpPr>
        <p:spPr>
          <a:xfrm>
            <a:off x="762784" y="4640326"/>
            <a:ext cx="3805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600" b="1" dirty="0" err="1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SustainableUse</a:t>
            </a:r>
            <a:r>
              <a:rPr lang="fr-FR" sz="1600" b="1" dirty="0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7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sz="1600" b="1" dirty="0">
              <a:solidFill>
                <a:srgbClr val="037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3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85059" y="489921"/>
            <a:ext cx="8910084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fr-FR" sz="2400" dirty="0">
                <a:solidFill>
                  <a:srgbClr val="4A928F"/>
                </a:solidFill>
                <a:cs typeface="Arial"/>
              </a:rPr>
              <a:t>Identifies</a:t>
            </a:r>
            <a:r>
              <a:rPr lang="hr-HR" sz="2400" dirty="0">
                <a:solidFill>
                  <a:srgbClr val="4A928F"/>
                </a:solidFill>
                <a:cs typeface="Arial"/>
              </a:rPr>
              <a:t> 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7 key </a:t>
            </a:r>
            <a:r>
              <a:rPr lang="fr-FR" sz="2400" dirty="0" err="1">
                <a:solidFill>
                  <a:srgbClr val="4A928F"/>
                </a:solidFill>
                <a:cs typeface="Arial"/>
              </a:rPr>
              <a:t>elements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 &amp; </a:t>
            </a:r>
            <a:r>
              <a:rPr lang="hr-HR" sz="2400" dirty="0">
                <a:solidFill>
                  <a:srgbClr val="4A928F"/>
                </a:solidFill>
                <a:cs typeface="Arial"/>
              </a:rPr>
              <a:t>policy options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 </a:t>
            </a:r>
          </a:p>
          <a:p>
            <a:pPr algn="ctr"/>
            <a:r>
              <a:rPr lang="fr-FR" sz="2400" dirty="0">
                <a:solidFill>
                  <a:srgbClr val="4A928F"/>
                </a:solidFill>
                <a:cs typeface="Arial"/>
              </a:rPr>
              <a:t>to </a:t>
            </a:r>
            <a:r>
              <a:rPr lang="fr-FR" sz="2400" dirty="0" err="1">
                <a:solidFill>
                  <a:srgbClr val="4A928F"/>
                </a:solidFill>
                <a:cs typeface="Arial"/>
              </a:rPr>
              <a:t>strenghten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 </a:t>
            </a:r>
            <a:r>
              <a:rPr lang="fr-FR" sz="2400" dirty="0" err="1">
                <a:solidFill>
                  <a:srgbClr val="4A928F"/>
                </a:solidFill>
                <a:cs typeface="Arial"/>
              </a:rPr>
              <a:t>sustainable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 use of </a:t>
            </a:r>
            <a:r>
              <a:rPr lang="fr-FR" sz="2400" dirty="0" err="1">
                <a:solidFill>
                  <a:srgbClr val="4A928F"/>
                </a:solidFill>
                <a:cs typeface="Arial"/>
              </a:rPr>
              <a:t>wild</a:t>
            </a:r>
            <a:r>
              <a:rPr lang="fr-FR" sz="2400" dirty="0">
                <a:solidFill>
                  <a:srgbClr val="4A928F"/>
                </a:solidFill>
                <a:cs typeface="Arial"/>
              </a:rPr>
              <a:t> </a:t>
            </a:r>
            <a:r>
              <a:rPr lang="fr-FR" sz="2400" dirty="0" err="1">
                <a:solidFill>
                  <a:srgbClr val="4A928F"/>
                </a:solidFill>
                <a:cs typeface="Arial"/>
              </a:rPr>
              <a:t>species</a:t>
            </a:r>
            <a:endParaRPr lang="fr-FR" sz="2400" dirty="0">
              <a:solidFill>
                <a:srgbClr val="4A928F"/>
              </a:solidFill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28" y="1675184"/>
            <a:ext cx="80239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inclusive and participatory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decision-making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 and support 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forms of knowledge 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fair and equitable distribution of costs and benefits 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Tailor policies to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context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wild species and practices</a:t>
            </a:r>
            <a:endParaRPr lang="en-US" sz="2000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policies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international, national, regional and local levels</a:t>
            </a:r>
            <a:endParaRPr lang="en-US" sz="2000" b="1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0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institutions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including customary institutions</a:t>
            </a:r>
          </a:p>
        </p:txBody>
      </p:sp>
    </p:spTree>
    <p:extLst>
      <p:ext uri="{BB962C8B-B14F-4D97-AF65-F5344CB8AC3E}">
        <p14:creationId xmlns:p14="http://schemas.microsoft.com/office/powerpoint/2010/main" val="27026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4143FA-9F38-6C1D-70A9-FA6C80852D0C}"/>
              </a:ext>
            </a:extLst>
          </p:cNvPr>
          <p:cNvSpPr txBox="1">
            <a:spLocks/>
          </p:cNvSpPr>
          <p:nvPr/>
        </p:nvSpPr>
        <p:spPr>
          <a:xfrm>
            <a:off x="138437" y="3299666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30CEC-3B49-1B8E-03DA-A58E9B8F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95" y="3721754"/>
            <a:ext cx="3859568" cy="602153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impacts</a:t>
            </a:r>
          </a:p>
        </p:txBody>
      </p:sp>
      <p:pic>
        <p:nvPicPr>
          <p:cNvPr id="4" name="Image 3" descr="Une image contenant herbe, ciel, extérieur, mammifère&#10;&#10;Description générée automatiquement">
            <a:extLst>
              <a:ext uri="{FF2B5EF4-FFF2-40B4-BE49-F238E27FC236}">
                <a16:creationId xmlns:a16="http://schemas.microsoft.com/office/drawing/2014/main" id="{2485645B-902B-C06B-B9C5-D735B70E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744278" y="1174622"/>
            <a:ext cx="7846828" cy="33698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best-available evidence, analysis and options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decision makers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the work of the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on Biological Diversity (CBD)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upport the implementation of the post-2020 </a:t>
            </a:r>
            <a:r>
              <a:rPr lang="en-GB" sz="2000" b="1" dirty="0">
                <a:solidFill>
                  <a:srgbClr val="70A6A4"/>
                </a:solidFill>
                <a:latin typeface="Arial"/>
                <a:cs typeface="Arial"/>
              </a:rPr>
              <a:t>global biodiversity framework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Contribute to </a:t>
            </a:r>
            <a:r>
              <a:rPr lang="en-GB" sz="2000" b="1" dirty="0">
                <a:solidFill>
                  <a:srgbClr val="70A6A4"/>
                </a:solidFill>
                <a:latin typeface="Arial"/>
                <a:cs typeface="Arial"/>
              </a:rPr>
              <a:t>CITES’ goal of ensuring international trade in wild species</a:t>
            </a:r>
            <a:r>
              <a:rPr lang="en-GB" sz="2000" dirty="0">
                <a:solidFill>
                  <a:schemeClr val="tx1"/>
                </a:solidFill>
                <a:latin typeface="Arial"/>
                <a:cs typeface="Arial"/>
              </a:rPr>
              <a:t> does not threaten their survival in the wild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implementation of the </a:t>
            </a:r>
            <a:r>
              <a:rPr lang="en-GB" sz="20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Goals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6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4143FA-9F38-6C1D-70A9-FA6C80852D0C}"/>
              </a:ext>
            </a:extLst>
          </p:cNvPr>
          <p:cNvSpPr txBox="1">
            <a:spLocks/>
          </p:cNvSpPr>
          <p:nvPr/>
        </p:nvSpPr>
        <p:spPr>
          <a:xfrm>
            <a:off x="-456986" y="3198037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30CEC-3B49-1B8E-03DA-A58E9B8F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10" y="3721754"/>
            <a:ext cx="6857949" cy="898910"/>
          </a:xfrm>
        </p:spPr>
        <p:txBody>
          <a:bodyPr anchor="t"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Team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arbre, extérieur, personne, herbe&#10;&#10;Description générée automatiquement">
            <a:extLst>
              <a:ext uri="{FF2B5EF4-FFF2-40B4-BE49-F238E27FC236}">
                <a16:creationId xmlns:a16="http://schemas.microsoft.com/office/drawing/2014/main" id="{C51A60C9-45CC-E462-09EB-3F9CF3B2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1153200" y="3013949"/>
            <a:ext cx="7437907" cy="18792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srgbClr val="70A6A4"/>
                </a:solidFill>
                <a:latin typeface="Arial"/>
                <a:cs typeface="Arial"/>
              </a:rPr>
              <a:t>Multidisciplinary teamwork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85 interdisciplinary experts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more than 200 contributing authors 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Natural and social scientists</a:t>
            </a:r>
            <a:endParaRPr lang="en-GB" sz="1600" b="1" dirty="0">
              <a:solidFill>
                <a:srgbClr val="6E9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 dirty="0">
                <a:solidFill>
                  <a:srgbClr val="70A6A4"/>
                </a:solidFill>
                <a:latin typeface="Arial"/>
                <a:cs typeface="Arial"/>
              </a:rPr>
              <a:t>Diverse knowledge sources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Literature review: peer-reviewed and grey literature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Indigenous and local knowledge</a:t>
            </a:r>
          </a:p>
          <a:p>
            <a:pPr marL="746125" lvl="1" indent="-34290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Draws on </a:t>
            </a:r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more than 6,200 references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2523" b="11112"/>
          <a:stretch/>
        </p:blipFill>
        <p:spPr>
          <a:xfrm>
            <a:off x="1514983" y="163033"/>
            <a:ext cx="6168814" cy="26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2DE7DDB-9361-0D4C-9BCD-107ADFE6D394}"/>
              </a:ext>
            </a:extLst>
          </p:cNvPr>
          <p:cNvSpPr txBox="1"/>
          <p:nvPr/>
        </p:nvSpPr>
        <p:spPr>
          <a:xfrm>
            <a:off x="5452928" y="273531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EA3064-81A4-867E-7B5A-A9FACBF1ADA1}"/>
              </a:ext>
            </a:extLst>
          </p:cNvPr>
          <p:cNvSpPr txBox="1"/>
          <p:nvPr/>
        </p:nvSpPr>
        <p:spPr>
          <a:xfrm>
            <a:off x="6223490" y="2273645"/>
            <a:ext cx="183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fr-FR" sz="2400" dirty="0">
              <a:solidFill>
                <a:srgbClr val="8A9C9C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2631AF-C772-96FA-93FE-A512EF5BA7E3}"/>
              </a:ext>
            </a:extLst>
          </p:cNvPr>
          <p:cNvSpPr txBox="1"/>
          <p:nvPr/>
        </p:nvSpPr>
        <p:spPr>
          <a:xfrm>
            <a:off x="5319363" y="1747377"/>
            <a:ext cx="2301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400" b="1" dirty="0">
                <a:solidFill>
                  <a:srgbClr val="8A9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400" dirty="0">
              <a:solidFill>
                <a:srgbClr val="8A9C9C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365BEA-6939-479B-E166-A5EBC65A1E61}"/>
              </a:ext>
            </a:extLst>
          </p:cNvPr>
          <p:cNvSpPr txBox="1"/>
          <p:nvPr/>
        </p:nvSpPr>
        <p:spPr>
          <a:xfrm>
            <a:off x="2664350" y="3320086"/>
            <a:ext cx="3805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SustainableUse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09375F-EED4-CA5A-B21F-92B851D8BDB8}"/>
              </a:ext>
            </a:extLst>
          </p:cNvPr>
          <p:cNvSpPr txBox="1">
            <a:spLocks/>
          </p:cNvSpPr>
          <p:nvPr/>
        </p:nvSpPr>
        <p:spPr>
          <a:xfrm>
            <a:off x="-350661" y="3225800"/>
            <a:ext cx="1878496" cy="12525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/>
              </a:defRPr>
            </a:lvl1pPr>
          </a:lstStyle>
          <a:p>
            <a:pPr algn="r">
              <a:spcBef>
                <a:spcPct val="0"/>
              </a:spcBef>
              <a:defRPr/>
            </a:pPr>
            <a:r>
              <a:rPr lang="en-US" sz="9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8562D9-6B9B-F3B7-F129-CF980338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98" y="3747478"/>
            <a:ext cx="6928833" cy="898910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 LT Std" pitchFamily="2" charset="0"/>
              </a:rPr>
              <a:t>Why is this assessment important</a:t>
            </a:r>
          </a:p>
        </p:txBody>
      </p:sp>
      <p:pic>
        <p:nvPicPr>
          <p:cNvPr id="4" name="Image 3" descr="Une image contenant extérieur, ciel, eau, bateau&#10;&#10;Description générée automatiquement">
            <a:extLst>
              <a:ext uri="{FF2B5EF4-FFF2-40B4-BE49-F238E27FC236}">
                <a16:creationId xmlns:a16="http://schemas.microsoft.com/office/drawing/2014/main" id="{8BC44AA6-B386-3261-5EB9-EED5E30B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0"/>
            <a:ext cx="547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A4BF37-C88D-FE43-9DF4-B6CDB578A5C3}"/>
              </a:ext>
            </a:extLst>
          </p:cNvPr>
          <p:cNvSpPr txBox="1">
            <a:spLocks/>
          </p:cNvSpPr>
          <p:nvPr/>
        </p:nvSpPr>
        <p:spPr>
          <a:xfrm>
            <a:off x="815164" y="1584708"/>
            <a:ext cx="8172893" cy="33346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Wild Species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Needs of Billions Worldwide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Offer Options to Ensure Sustainable Use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5 People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on Wild Species for Income &amp; Food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&gt;10,000 Wild Species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Harvested for 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Food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Billion People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in 3) Depend on </a:t>
            </a:r>
            <a:r>
              <a:rPr lang="en-US" sz="2400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Wood for Cooking</a:t>
            </a:r>
            <a:endParaRPr lang="en-GB" sz="2000" b="1" dirty="0">
              <a:solidFill>
                <a:srgbClr val="7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1">
              <a:buFont typeface="+mj-lt"/>
              <a:buAutoNum type="arabicPeriod"/>
            </a:pPr>
            <a:endParaRPr lang="en-GB" b="1" dirty="0">
              <a:solidFill>
                <a:srgbClr val="6E9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" y="218572"/>
            <a:ext cx="1016994" cy="11098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7" y="451286"/>
            <a:ext cx="1194355" cy="9682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39" y="367664"/>
            <a:ext cx="1062926" cy="10183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45" y="451286"/>
            <a:ext cx="1267175" cy="9347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18" y="425302"/>
            <a:ext cx="1189380" cy="9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762001" y="235520"/>
            <a:ext cx="7453423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en-GB" sz="2400" b="1" dirty="0">
                <a:solidFill>
                  <a:srgbClr val="4A928F"/>
                </a:solidFill>
              </a:rPr>
              <a:t>Describes the diverse uses of wild species </a:t>
            </a:r>
          </a:p>
          <a:p>
            <a:pPr algn="ctr"/>
            <a:r>
              <a:rPr lang="en-GB" sz="2400" b="1" dirty="0">
                <a:solidFill>
                  <a:srgbClr val="4A928F"/>
                </a:solidFill>
              </a:rPr>
              <a:t>and associated practices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877843"/>
            <a:ext cx="5760720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762001" y="235520"/>
            <a:ext cx="7453423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en-GB" sz="2400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Explores what ‘sustainable use’ entails and how it relates to the UN Sustainable Development Goals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22" y="893134"/>
            <a:ext cx="5311180" cy="41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4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5316278" y="1242069"/>
            <a:ext cx="4302639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fr-FR" sz="2400" b="1" dirty="0" err="1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 and trends in the use of wild species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86959"/>
          <a:stretch/>
        </p:blipFill>
        <p:spPr>
          <a:xfrm>
            <a:off x="5013916" y="2613419"/>
            <a:ext cx="3961257" cy="8953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/>
        </p:blipFill>
        <p:spPr>
          <a:xfrm>
            <a:off x="175290" y="28352"/>
            <a:ext cx="4709706" cy="50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237766" y="1832008"/>
            <a:ext cx="2835347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r>
              <a:rPr lang="fr-FR" sz="2400" b="1" dirty="0" err="1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r-F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 and trends</a:t>
            </a:r>
            <a:endParaRPr lang="fr-FR" sz="2400" b="1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the use </a:t>
            </a:r>
            <a:endParaRPr lang="fr-FR" sz="2400" b="1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>
                <a:solidFill>
                  <a:srgbClr val="4A9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 wild species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9" y="142441"/>
            <a:ext cx="5760720" cy="47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59219" y="270189"/>
            <a:ext cx="8052390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hr-HR" sz="2400" dirty="0">
                <a:solidFill>
                  <a:srgbClr val="4A928F"/>
                </a:solidFill>
                <a:cs typeface="Arial"/>
              </a:rPr>
              <a:t>Identifies the environmental and social drivers that enhance or undermine the sustainability of use</a:t>
            </a:r>
            <a:endParaRPr lang="hr-HR" sz="2400" b="1" dirty="0">
              <a:solidFill>
                <a:srgbClr val="4A9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714" y="1070809"/>
            <a:ext cx="8690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drivers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climate change, pollution and invasive alien species impact the abundance and distribution of wild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trade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wild species is a major driver and has expanded substantially over the past 40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harvesting and trade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wild species involves numerous species and is the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largest class of illegal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attention to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distribution of costs and benefits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undermine the sustainability of use</a:t>
            </a:r>
            <a:endParaRPr lang="en-US" dirty="0">
              <a:solidFill>
                <a:srgbClr val="70A6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A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governance, institutions, education and public awareness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promote positive outcomes and mitigate negative impacts </a:t>
            </a:r>
          </a:p>
        </p:txBody>
      </p:sp>
    </p:spTree>
    <p:extLst>
      <p:ext uri="{BB962C8B-B14F-4D97-AF65-F5344CB8AC3E}">
        <p14:creationId xmlns:p14="http://schemas.microsoft.com/office/powerpoint/2010/main" val="16836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728956-1EAE-3846-BCD9-A73A00561A32}"/>
              </a:ext>
            </a:extLst>
          </p:cNvPr>
          <p:cNvSpPr txBox="1">
            <a:spLocks/>
          </p:cNvSpPr>
          <p:nvPr/>
        </p:nvSpPr>
        <p:spPr>
          <a:xfrm>
            <a:off x="659219" y="291454"/>
            <a:ext cx="8052390" cy="494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41510D"/>
                </a:solidFill>
                <a:latin typeface="Arial"/>
                <a:ea typeface="+mj-ea"/>
                <a:cs typeface="Calibri (Headings)"/>
              </a:defRPr>
            </a:lvl1pPr>
          </a:lstStyle>
          <a:p>
            <a:pPr algn="ctr"/>
            <a:r>
              <a:rPr lang="fr-FR" sz="2400" dirty="0">
                <a:solidFill>
                  <a:srgbClr val="4A928F"/>
                </a:solidFill>
                <a:cs typeface="Arial"/>
              </a:rPr>
              <a:t>Identifies</a:t>
            </a:r>
            <a:r>
              <a:rPr lang="hr-HR" sz="2400" dirty="0">
                <a:solidFill>
                  <a:srgbClr val="4A928F"/>
                </a:solidFill>
                <a:cs typeface="Arial"/>
              </a:rPr>
              <a:t> policy options &amp; enabling conditions for sustainable use from national to global scales</a:t>
            </a:r>
            <a:endParaRPr lang="fr-FR" sz="2400" dirty="0">
              <a:solidFill>
                <a:srgbClr val="4A928F"/>
              </a:solidFill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83" y="1006094"/>
            <a:ext cx="6782861" cy="40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9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918A7B7F7F4FA0B99322CDEA3BB7" ma:contentTypeVersion="17" ma:contentTypeDescription="Crée un document." ma:contentTypeScope="" ma:versionID="21597a863b9c064b8829dd7c83c803ee">
  <xsd:schema xmlns:xsd="http://www.w3.org/2001/XMLSchema" xmlns:xs="http://www.w3.org/2001/XMLSchema" xmlns:p="http://schemas.microsoft.com/office/2006/metadata/properties" xmlns:ns2="c3f058fd-9b04-4297-8a0a-63a575bf11de" xmlns:ns3="e8aa3a5b-f132-49e0-8c16-b529a19cb925" targetNamespace="http://schemas.microsoft.com/office/2006/metadata/properties" ma:root="true" ma:fieldsID="8c40d9d82c5e9198ee1919144890af90" ns2:_="" ns3:_="">
    <xsd:import namespace="c3f058fd-9b04-4297-8a0a-63a575bf11de"/>
    <xsd:import namespace="e8aa3a5b-f132-49e0-8c16-b529a19cb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58fd-9b04-4297-8a0a-63a575bf1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8a7ca8c-54c8-401e-a267-c438f41c72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a3a5b-f132-49e0-8c16-b529a19cb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5a05f37-b432-42aa-b6dc-0f2749524ad8}" ma:internalName="TaxCatchAll" ma:showField="CatchAllData" ma:web="e8aa3a5b-f132-49e0-8c16-b529a19cb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aa3a5b-f132-49e0-8c16-b529a19cb925" xsi:nil="true"/>
    <lcf76f155ced4ddcb4097134ff3c332f xmlns="c3f058fd-9b04-4297-8a0a-63a575bf11d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80EED-EDBB-4BDC-8165-3D10BAA7E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f058fd-9b04-4297-8a0a-63a575bf11de"/>
    <ds:schemaRef ds:uri="e8aa3a5b-f132-49e0-8c16-b529a19cb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AACEC-A601-480E-A66E-B5DDD6A3EE41}">
  <ds:schemaRefs>
    <ds:schemaRef ds:uri="http://purl.org/dc/elements/1.1/"/>
    <ds:schemaRef ds:uri="c3f058fd-9b04-4297-8a0a-63a575bf11d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8aa3a5b-f132-49e0-8c16-b529a19cb92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301015-B404-4B0E-9E6A-5FC02DA28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430</Words>
  <Application>Microsoft Office PowerPoint</Application>
  <PresentationFormat>On-screen Show (16:9)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LT Std</vt:lpstr>
      <vt:lpstr>Thème Office</vt:lpstr>
      <vt:lpstr>PowerPoint Presentation</vt:lpstr>
      <vt:lpstr>Why is this assessment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impacts</vt:lpstr>
      <vt:lpstr>PowerPoint Presentation</vt:lpstr>
      <vt:lpstr>The Sustainable Use Team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Event/subject Title Here Event/Subject Subtitle Here   VENUE AND DATE HERE __________</dc:title>
  <dc:creator>Maro Haas</dc:creator>
  <cp:lastModifiedBy>Anne Mwaura</cp:lastModifiedBy>
  <cp:revision>50</cp:revision>
  <dcterms:created xsi:type="dcterms:W3CDTF">2021-12-06T16:36:41Z</dcterms:created>
  <dcterms:modified xsi:type="dcterms:W3CDTF">2022-09-15T14:59:26Z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0x01010091A4918A7B7F7F4FA0B99322CDEA3BB7</vt:lpwstr>
  </property>
  <property fmtid="{D5CDD505-2E9C-101B-9397-08002B2CF9AE}" pid="3" name="MediaServiceImageTags">
    <vt:lpwstr/>
  </property>
</Properties>
</file>