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7"/>
  </p:notesMasterIdLst>
  <p:sldIdLst>
    <p:sldId id="369" r:id="rId2"/>
    <p:sldId id="308" r:id="rId3"/>
    <p:sldId id="307" r:id="rId4"/>
    <p:sldId id="314" r:id="rId5"/>
    <p:sldId id="311" r:id="rId6"/>
    <p:sldId id="310" r:id="rId7"/>
    <p:sldId id="371" r:id="rId8"/>
    <p:sldId id="316" r:id="rId9"/>
    <p:sldId id="350" r:id="rId10"/>
    <p:sldId id="372" r:id="rId11"/>
    <p:sldId id="317" r:id="rId12"/>
    <p:sldId id="440" r:id="rId13"/>
    <p:sldId id="312" r:id="rId14"/>
    <p:sldId id="340" r:id="rId15"/>
    <p:sldId id="315" r:id="rId16"/>
    <p:sldId id="318" r:id="rId17"/>
    <p:sldId id="319" r:id="rId18"/>
    <p:sldId id="320" r:id="rId19"/>
    <p:sldId id="321" r:id="rId20"/>
    <p:sldId id="342" r:id="rId21"/>
    <p:sldId id="322" r:id="rId22"/>
    <p:sldId id="344" r:id="rId23"/>
    <p:sldId id="325" r:id="rId24"/>
    <p:sldId id="326" r:id="rId25"/>
    <p:sldId id="327" r:id="rId26"/>
    <p:sldId id="329" r:id="rId27"/>
    <p:sldId id="332" r:id="rId28"/>
    <p:sldId id="334" r:id="rId29"/>
    <p:sldId id="337" r:id="rId30"/>
    <p:sldId id="336" r:id="rId31"/>
    <p:sldId id="335" r:id="rId32"/>
    <p:sldId id="333" r:id="rId33"/>
    <p:sldId id="338" r:id="rId34"/>
    <p:sldId id="339" r:id="rId35"/>
    <p:sldId id="370" r:id="rId3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9408"/>
    <a:srgbClr val="BE7234"/>
    <a:srgbClr val="F1A83F"/>
    <a:srgbClr val="902542"/>
    <a:srgbClr val="5EA228"/>
    <a:srgbClr val="B4EFAB"/>
    <a:srgbClr val="037473"/>
    <a:srgbClr val="FC33E4"/>
    <a:srgbClr val="D6D069"/>
    <a:srgbClr val="D05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43" autoAdjust="0"/>
    <p:restoredTop sz="96327"/>
  </p:normalViewPr>
  <p:slideViewPr>
    <p:cSldViewPr snapToGrid="0" snapToObjects="1">
      <p:cViewPr varScale="1">
        <p:scale>
          <a:sx n="215" d="100"/>
          <a:sy n="215" d="100"/>
        </p:scale>
        <p:origin x="136" y="1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B12AD-B950-4AAA-9372-A94C788C07E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BA342-B385-4D37-87D2-C648F853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5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6241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817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8803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3943350"/>
            <a:ext cx="9144000" cy="1200150"/>
          </a:xfrm>
          <a:prstGeom prst="rect">
            <a:avLst/>
          </a:prstGeom>
          <a:solidFill>
            <a:srgbClr val="676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 descr="IPBES Chapter Motif G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43350"/>
            <a:ext cx="9144000" cy="120015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3943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rial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204096"/>
            <a:ext cx="5218112" cy="425054"/>
          </a:xfrm>
          <a:prstGeom prst="rect">
            <a:avLst/>
          </a:prstGeom>
        </p:spPr>
        <p:txBody>
          <a:bodyPr anchor="b"/>
          <a:lstStyle>
            <a:lvl1pPr algn="l">
              <a:defRPr sz="1800" b="1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29150"/>
            <a:ext cx="5218112" cy="51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bg1"/>
                </a:solidFill>
                <a:latin typeface="Arial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PBES logo Revers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4025701"/>
            <a:ext cx="1682398" cy="94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89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5618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822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65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6046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059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4881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1854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41003-D47E-E749-A638-211CFE363B4D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599C-A0CC-F54D-8D27-0E39F0F32161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3965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41003-D47E-E749-A638-211CFE363B4D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A599C-A0CC-F54D-8D27-0E39F0F32161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775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627FF4E1-CD8F-2B4F-241A-1DBDD72A8B89}"/>
              </a:ext>
            </a:extLst>
          </p:cNvPr>
          <p:cNvSpPr txBox="1"/>
          <p:nvPr/>
        </p:nvSpPr>
        <p:spPr>
          <a:xfrm>
            <a:off x="674313" y="2571750"/>
            <a:ext cx="3894190" cy="18364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summary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</a:t>
            </a:r>
            <a:r>
              <a:rPr lang="fr-FR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olicymakers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5A0AB1B-59F5-FBDC-E3F9-B74C89BA4A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153" y="4553483"/>
            <a:ext cx="2921000" cy="5207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6EAC9BE-93EC-12EA-B2AC-EF0C2913F720}"/>
              </a:ext>
            </a:extLst>
          </p:cNvPr>
          <p:cNvSpPr txBox="1"/>
          <p:nvPr/>
        </p:nvSpPr>
        <p:spPr>
          <a:xfrm>
            <a:off x="762784" y="4640326"/>
            <a:ext cx="38057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374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374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SustainableUse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374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374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Assessment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374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21FC98-7AE7-43E6-87A7-4DCF5A9B6C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810" y="0"/>
            <a:ext cx="38941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28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4998C3-5813-27C7-3446-F4CD849BF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203" y="0"/>
            <a:ext cx="3568797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FABDE8-B38D-74CB-DD14-D0722126B510}"/>
              </a:ext>
            </a:extLst>
          </p:cNvPr>
          <p:cNvSpPr txBox="1"/>
          <p:nvPr/>
        </p:nvSpPr>
        <p:spPr>
          <a:xfrm>
            <a:off x="511387" y="555413"/>
            <a:ext cx="48700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 of sustainable uses</a:t>
            </a:r>
          </a:p>
        </p:txBody>
      </p:sp>
    </p:spTree>
    <p:extLst>
      <p:ext uri="{BB962C8B-B14F-4D97-AF65-F5344CB8AC3E}">
        <p14:creationId xmlns:p14="http://schemas.microsoft.com/office/powerpoint/2010/main" val="4234850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AC9BC4-0369-42E7-9242-6192199AC8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5178056" cy="51523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729450-1585-4901-93F7-68FB619F2653}"/>
              </a:ext>
            </a:extLst>
          </p:cNvPr>
          <p:cNvSpPr txBox="1"/>
          <p:nvPr/>
        </p:nvSpPr>
        <p:spPr>
          <a:xfrm>
            <a:off x="5318630" y="133832"/>
            <a:ext cx="3825369" cy="512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37473"/>
                </a:solidFill>
              </a:rPr>
              <a:t>Figure SPM.3 </a:t>
            </a:r>
          </a:p>
          <a:p>
            <a:r>
              <a:rPr lang="en-US" b="1" dirty="0">
                <a:solidFill>
                  <a:srgbClr val="037473"/>
                </a:solidFill>
              </a:rPr>
              <a:t>Sustainable use of wild species is essential to the well-being of many IPLCs </a:t>
            </a:r>
          </a:p>
          <a:p>
            <a:r>
              <a:rPr lang="en-US" sz="1600" b="1" dirty="0"/>
              <a:t>In turn, sustainable use contributes to maintaining abundant, healthy wild species </a:t>
            </a:r>
          </a:p>
          <a:p>
            <a:pPr marL="285750" indent="-230188">
              <a:buFont typeface="Arial" panose="020B0604020202020204" pitchFamily="34" charset="0"/>
              <a:buChar char="•"/>
            </a:pPr>
            <a:r>
              <a:rPr lang="en-US" sz="1600" dirty="0"/>
              <a:t>Well-being and health</a:t>
            </a:r>
          </a:p>
          <a:p>
            <a:pPr marL="285750" indent="-230188">
              <a:buFont typeface="Arial" panose="020B0604020202020204" pitchFamily="34" charset="0"/>
              <a:buChar char="•"/>
            </a:pPr>
            <a:r>
              <a:rPr lang="en-US" sz="1600" dirty="0"/>
              <a:t>Language </a:t>
            </a:r>
          </a:p>
          <a:p>
            <a:pPr marL="285750" indent="-230188">
              <a:buFont typeface="Arial" panose="020B0604020202020204" pitchFamily="34" charset="0"/>
              <a:buChar char="•"/>
            </a:pPr>
            <a:r>
              <a:rPr lang="en-US" sz="1600" dirty="0"/>
              <a:t>Art, crafts and music </a:t>
            </a:r>
          </a:p>
          <a:p>
            <a:pPr marL="285750" indent="-230188">
              <a:buFont typeface="Arial" panose="020B0604020202020204" pitchFamily="34" charset="0"/>
              <a:buChar char="•"/>
            </a:pPr>
            <a:r>
              <a:rPr lang="en-US" sz="1600" dirty="0"/>
              <a:t>Ritual and ceremony </a:t>
            </a:r>
          </a:p>
          <a:p>
            <a:pPr marL="285750" indent="-230188">
              <a:buFont typeface="Arial" panose="020B0604020202020204" pitchFamily="34" charset="0"/>
              <a:buChar char="•"/>
            </a:pPr>
            <a:r>
              <a:rPr lang="en-US" sz="1600" dirty="0"/>
              <a:t>Animals and plants as kin, totems and spirits </a:t>
            </a:r>
          </a:p>
          <a:p>
            <a:pPr marL="285750" indent="-230188">
              <a:buFont typeface="Arial" panose="020B0604020202020204" pitchFamily="34" charset="0"/>
              <a:buChar char="•"/>
            </a:pPr>
            <a:r>
              <a:rPr lang="en-US" sz="1600" dirty="0"/>
              <a:t>Community institutions and governance </a:t>
            </a:r>
          </a:p>
          <a:p>
            <a:pPr marL="285750" indent="-230188">
              <a:buFont typeface="Arial" panose="020B0604020202020204" pitchFamily="34" charset="0"/>
              <a:buChar char="•"/>
            </a:pPr>
            <a:r>
              <a:rPr lang="en-US" sz="1600" dirty="0"/>
              <a:t>Livelihoods and economy</a:t>
            </a:r>
          </a:p>
          <a:p>
            <a:pPr marL="285750" indent="-230188">
              <a:buFont typeface="Arial" panose="020B0604020202020204" pitchFamily="34" charset="0"/>
              <a:buChar char="•"/>
            </a:pPr>
            <a:r>
              <a:rPr lang="en-US" sz="1600" dirty="0"/>
              <a:t>Clothing, fuel, fodder and shelter </a:t>
            </a:r>
          </a:p>
          <a:p>
            <a:pPr marL="285750" indent="-230188">
              <a:buFont typeface="Arial" panose="020B0604020202020204" pitchFamily="34" charset="0"/>
              <a:buChar char="•"/>
            </a:pPr>
            <a:r>
              <a:rPr lang="en-US" sz="1600" dirty="0"/>
              <a:t>Food </a:t>
            </a:r>
          </a:p>
          <a:p>
            <a:pPr marL="285750" indent="-230188">
              <a:buFont typeface="Arial" panose="020B0604020202020204" pitchFamily="34" charset="0"/>
              <a:buChar char="•"/>
            </a:pPr>
            <a:r>
              <a:rPr lang="en-US" sz="1600" dirty="0"/>
              <a:t>Traditional medicines </a:t>
            </a:r>
          </a:p>
          <a:p>
            <a:pPr marL="285750" indent="-230188">
              <a:buFont typeface="Arial" panose="020B0604020202020204" pitchFamily="34" charset="0"/>
              <a:buChar char="•"/>
            </a:pPr>
            <a:r>
              <a:rPr lang="en-US" sz="1600" dirty="0"/>
              <a:t>Learning and knowledge transmission</a:t>
            </a:r>
          </a:p>
        </p:txBody>
      </p:sp>
    </p:spTree>
    <p:extLst>
      <p:ext uri="{BB962C8B-B14F-4D97-AF65-F5344CB8AC3E}">
        <p14:creationId xmlns:p14="http://schemas.microsoft.com/office/powerpoint/2010/main" val="2477059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84684" y="4089796"/>
            <a:ext cx="1172766" cy="939404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  <a:latin typeface="Arial"/>
              </a:defRPr>
            </a:lvl1pPr>
          </a:lstStyle>
          <a:p>
            <a:pPr algn="r" defTabSz="342900">
              <a:spcBef>
                <a:spcPct val="0"/>
              </a:spcBef>
              <a:defRPr/>
            </a:pPr>
            <a:endParaRPr lang="en-US" sz="7200" dirty="0">
              <a:solidFill>
                <a:srgbClr val="C0D886"/>
              </a:solidFill>
              <a:ea typeface="+mj-ea"/>
              <a:cs typeface="+mj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57450" y="4604864"/>
            <a:ext cx="3913584" cy="478535"/>
          </a:xfrm>
        </p:spPr>
        <p:txBody>
          <a:bodyPr>
            <a:noAutofit/>
          </a:bodyPr>
          <a:lstStyle/>
          <a:p>
            <a:r>
              <a:rPr lang="en-US" sz="2400" dirty="0"/>
              <a:t>Thanks! </a:t>
            </a:r>
            <a:br>
              <a:rPr lang="en-US" sz="2400" dirty="0"/>
            </a:br>
            <a:r>
              <a:rPr lang="en-US" sz="2400" dirty="0"/>
              <a:t>Looking forward to our discussion.</a:t>
            </a:r>
          </a:p>
        </p:txBody>
      </p:sp>
      <p:pic>
        <p:nvPicPr>
          <p:cNvPr id="8" name="Picture Placeholder 7" descr="A herd of sheep standing on top of a llama&#10;&#10;Description automatically generated">
            <a:extLst>
              <a:ext uri="{FF2B5EF4-FFF2-40B4-BE49-F238E27FC236}">
                <a16:creationId xmlns:a16="http://schemas.microsoft.com/office/drawing/2014/main" id="{6175C906-328C-4577-B9C9-82E9DDCF9D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1667" b="11667"/>
          <a:stretch>
            <a:fillRect/>
          </a:stretch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25DC5F-82E8-4DD2-96A7-460CDDABE26F}"/>
              </a:ext>
            </a:extLst>
          </p:cNvPr>
          <p:cNvSpPr txBox="1"/>
          <p:nvPr/>
        </p:nvSpPr>
        <p:spPr>
          <a:xfrm>
            <a:off x="6472107" y="3668087"/>
            <a:ext cx="1450247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>
                <a:solidFill>
                  <a:schemeClr val="bg1"/>
                </a:solidFill>
              </a:rPr>
              <a:t>Photo by Gabriela Lichtenstein</a:t>
            </a:r>
          </a:p>
        </p:txBody>
      </p:sp>
    </p:spTree>
    <p:extLst>
      <p:ext uri="{BB962C8B-B14F-4D97-AF65-F5344CB8AC3E}">
        <p14:creationId xmlns:p14="http://schemas.microsoft.com/office/powerpoint/2010/main" val="2880483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7;gbcb8d51672_0_376">
            <a:extLst>
              <a:ext uri="{FF2B5EF4-FFF2-40B4-BE49-F238E27FC236}">
                <a16:creationId xmlns:a16="http://schemas.microsoft.com/office/drawing/2014/main" id="{D9FF091A-7724-4BA9-91ED-C4D2E6DD3D49}"/>
              </a:ext>
            </a:extLst>
          </p:cNvPr>
          <p:cNvSpPr txBox="1"/>
          <p:nvPr/>
        </p:nvSpPr>
        <p:spPr>
          <a:xfrm>
            <a:off x="507233" y="283326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030A0"/>
                </a:solidFill>
                <a:ea typeface="Arial"/>
                <a:cs typeface="Arial"/>
                <a:sym typeface="Arial"/>
              </a:rPr>
              <a:t>The summary for </a:t>
            </a:r>
            <a:r>
              <a:rPr lang="en-US" sz="3200" b="1" i="0" u="none" strike="noStrike" cap="none" dirty="0">
                <a:solidFill>
                  <a:srgbClr val="7030A0"/>
                </a:solidFill>
                <a:sym typeface="Arial"/>
              </a:rPr>
              <a:t>policymakers (SPM)</a:t>
            </a:r>
            <a:endParaRPr sz="3200" b="1" dirty="0">
              <a:solidFill>
                <a:srgbClr val="7030A0"/>
              </a:solidFill>
            </a:endParaRPr>
          </a:p>
        </p:txBody>
      </p:sp>
      <p:sp>
        <p:nvSpPr>
          <p:cNvPr id="3" name="Google Shape;228;gbcb8d51672_0_376">
            <a:extLst>
              <a:ext uri="{FF2B5EF4-FFF2-40B4-BE49-F238E27FC236}">
                <a16:creationId xmlns:a16="http://schemas.microsoft.com/office/drawing/2014/main" id="{3349DADA-5F5B-4A7F-BE37-9B1DB9E7B570}"/>
              </a:ext>
            </a:extLst>
          </p:cNvPr>
          <p:cNvSpPr txBox="1"/>
          <p:nvPr/>
        </p:nvSpPr>
        <p:spPr>
          <a:xfrm>
            <a:off x="276645" y="861024"/>
            <a:ext cx="7229386" cy="53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16000" marR="0" lvl="1" indent="-457200" algn="l" rtl="0">
              <a:lnSpc>
                <a:spcPct val="100000"/>
              </a:lnSpc>
              <a:spcAft>
                <a:spcPts val="600"/>
              </a:spcAft>
              <a:buSzPts val="2000"/>
              <a:buFont typeface="Arial" panose="020B0604020202020204" pitchFamily="34" charset="0"/>
              <a:buChar char="☼"/>
            </a:pPr>
            <a:r>
              <a:rPr lang="en-US" sz="2200" dirty="0">
                <a:solidFill>
                  <a:schemeClr val="tx1"/>
                </a:solidFill>
              </a:rPr>
              <a:t>Policy relevant key messages</a:t>
            </a:r>
          </a:p>
          <a:p>
            <a:pPr marL="1016000" marR="0" lvl="1" indent="-457200" algn="l" rtl="0">
              <a:lnSpc>
                <a:spcPct val="100000"/>
              </a:lnSpc>
              <a:spcAft>
                <a:spcPts val="600"/>
              </a:spcAft>
              <a:buSzPts val="2000"/>
              <a:buFont typeface="Arial" panose="020B0604020202020204" pitchFamily="34" charset="0"/>
              <a:buChar char="☼"/>
            </a:pPr>
            <a:r>
              <a:rPr lang="en-US" sz="2200" dirty="0">
                <a:solidFill>
                  <a:schemeClr val="tx1"/>
                </a:solidFill>
              </a:rPr>
              <a:t>Background information</a:t>
            </a:r>
            <a:endParaRPr sz="2200" dirty="0">
              <a:solidFill>
                <a:schemeClr val="tx1"/>
              </a:solidFill>
            </a:endParaRPr>
          </a:p>
          <a:p>
            <a:pPr marL="347662" marR="0" lvl="0" algn="just" rtl="0">
              <a:lnSpc>
                <a:spcPct val="100000"/>
              </a:lnSpc>
              <a:spcAft>
                <a:spcPts val="600"/>
              </a:spcAft>
              <a:buSzPct val="100000"/>
            </a:pPr>
            <a:r>
              <a:rPr lang="en-US" sz="2200" b="1" dirty="0"/>
              <a:t>Four </a:t>
            </a:r>
            <a:r>
              <a:rPr lang="en-US" sz="2200" b="1" i="0" u="none" strike="noStrike" cap="none" dirty="0">
                <a:ea typeface="Arial"/>
                <a:cs typeface="Arial"/>
                <a:sym typeface="Arial"/>
              </a:rPr>
              <a:t>sections: </a:t>
            </a:r>
            <a:endParaRPr sz="2200" b="1" dirty="0"/>
          </a:p>
          <a:p>
            <a:pPr marL="1028700" indent="-457200">
              <a:spcAft>
                <a:spcPts val="600"/>
              </a:spcAft>
              <a:buClr>
                <a:schemeClr val="tx1"/>
              </a:buClr>
              <a:buSzPts val="2000"/>
              <a:buFont typeface="+mj-lt"/>
              <a:buAutoNum type="alphaUcPeriod"/>
            </a:pPr>
            <a:r>
              <a:rPr lang="en-US" sz="2200" i="0" u="none" strike="noStrike" cap="none" dirty="0">
                <a:ea typeface="Arial"/>
                <a:cs typeface="Arial"/>
                <a:sym typeface="Arial"/>
              </a:rPr>
              <a:t>Sustainable use of wild species is critical for people and nature</a:t>
            </a:r>
            <a:endParaRPr lang="en-US" sz="2200" dirty="0"/>
          </a:p>
          <a:p>
            <a:pPr marL="1028700" indent="-457200">
              <a:spcAft>
                <a:spcPts val="600"/>
              </a:spcAft>
              <a:buClr>
                <a:schemeClr val="tx1"/>
              </a:buClr>
              <a:buSzPts val="2000"/>
              <a:buFont typeface="+mj-lt"/>
              <a:buAutoNum type="alphaUcPeriod"/>
            </a:pPr>
            <a:r>
              <a:rPr lang="en-US" sz="2200" dirty="0"/>
              <a:t>Status and trends of wild species use</a:t>
            </a:r>
          </a:p>
          <a:p>
            <a:pPr marL="1028700" indent="-457200">
              <a:spcAft>
                <a:spcPts val="600"/>
              </a:spcAft>
              <a:buClr>
                <a:schemeClr val="tx1"/>
              </a:buClr>
              <a:buSzPts val="2000"/>
              <a:buFont typeface="+mj-lt"/>
              <a:buAutoNum type="alphaUcPeriod"/>
            </a:pPr>
            <a:r>
              <a:rPr lang="en-US" sz="2200" dirty="0"/>
              <a:t>Key elements and conditions for sustainable use </a:t>
            </a:r>
          </a:p>
          <a:p>
            <a:pPr marL="1028700" indent="-457200">
              <a:spcAft>
                <a:spcPts val="600"/>
              </a:spcAft>
              <a:buClr>
                <a:schemeClr val="tx1"/>
              </a:buClr>
              <a:buSzPts val="2000"/>
              <a:buFont typeface="+mj-lt"/>
              <a:buAutoNum type="alphaUcPeriod"/>
            </a:pPr>
            <a:r>
              <a:rPr lang="en-US" sz="2200" dirty="0"/>
              <a:t>Pathways and levers to promote sustainable use in a dynamic future </a:t>
            </a:r>
          </a:p>
          <a:p>
            <a:pPr marL="1219169" marR="0" lvl="0" indent="-446605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endParaRPr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9DA64F-2B54-49A8-81F3-2CCF71DECE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3880" y="0"/>
            <a:ext cx="9601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49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3;gbcb8d51672_0_405">
            <a:extLst>
              <a:ext uri="{FF2B5EF4-FFF2-40B4-BE49-F238E27FC236}">
                <a16:creationId xmlns:a16="http://schemas.microsoft.com/office/drawing/2014/main" id="{A482F83C-8040-42A1-9F82-C09D04C5A025}"/>
              </a:ext>
            </a:extLst>
          </p:cNvPr>
          <p:cNvSpPr txBox="1"/>
          <p:nvPr/>
        </p:nvSpPr>
        <p:spPr>
          <a:xfrm>
            <a:off x="405430" y="570120"/>
            <a:ext cx="6703712" cy="27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5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>
                <a:solidFill>
                  <a:srgbClr val="0070C0"/>
                </a:solidFill>
              </a:rPr>
              <a:t>Key messages: </a:t>
            </a:r>
            <a:endParaRPr sz="2800" b="1" dirty="0">
              <a:solidFill>
                <a:srgbClr val="0070C0"/>
              </a:solidFill>
            </a:endParaRPr>
          </a:p>
          <a:p>
            <a:pPr marL="574675" lvl="0" indent="-574675">
              <a:spcAft>
                <a:spcPts val="1200"/>
              </a:spcAft>
              <a:buSzPts val="2100"/>
            </a:pPr>
            <a:r>
              <a:rPr lang="en-US" sz="2000" b="1" dirty="0">
                <a:solidFill>
                  <a:srgbClr val="0070C0"/>
                </a:solidFill>
              </a:rPr>
              <a:t>A.1    </a:t>
            </a:r>
            <a:r>
              <a:rPr lang="en-US" sz="2000" b="1" dirty="0"/>
              <a:t>Billions of people in all regions of the world </a:t>
            </a:r>
            <a:r>
              <a:rPr lang="en-US" sz="2000" dirty="0"/>
              <a:t>rely on and benefit from the use of wild species for food, medicine, energy, income and many other purposes.</a:t>
            </a:r>
          </a:p>
          <a:p>
            <a:pPr marL="574675" lvl="0" indent="-574675">
              <a:spcAft>
                <a:spcPts val="1200"/>
              </a:spcAft>
              <a:buSzPts val="2100"/>
            </a:pPr>
            <a:r>
              <a:rPr lang="en-US" sz="2000" b="1" dirty="0">
                <a:solidFill>
                  <a:srgbClr val="0070C0"/>
                </a:solidFill>
              </a:rPr>
              <a:t>A.2    </a:t>
            </a:r>
            <a:r>
              <a:rPr lang="en-US" sz="2000" dirty="0"/>
              <a:t>Sustainable use of wild species is central to the </a:t>
            </a:r>
            <a:r>
              <a:rPr lang="en-US" sz="2000" b="1" dirty="0"/>
              <a:t>identity and existence of many IPLCs</a:t>
            </a:r>
            <a:r>
              <a:rPr lang="en-US" sz="2000" dirty="0"/>
              <a:t>.</a:t>
            </a:r>
          </a:p>
          <a:p>
            <a:pPr marL="574675" lvl="0" indent="-574675">
              <a:spcAft>
                <a:spcPts val="1200"/>
              </a:spcAft>
              <a:buSzPts val="2100"/>
            </a:pPr>
            <a:r>
              <a:rPr lang="en-US" sz="2000" b="1" dirty="0">
                <a:solidFill>
                  <a:srgbClr val="0070C0"/>
                </a:solidFill>
              </a:rPr>
              <a:t>A.3    </a:t>
            </a:r>
            <a:r>
              <a:rPr lang="en-US" sz="2000" dirty="0"/>
              <a:t>Ensuring sustainability of the use of wild species is </a:t>
            </a:r>
            <a:r>
              <a:rPr lang="en-US" sz="2000" b="1" dirty="0"/>
              <a:t>critical to reverse the global trend in biodiversity decline</a:t>
            </a:r>
            <a:r>
              <a:rPr lang="en-US" sz="2000" dirty="0"/>
              <a:t>.</a:t>
            </a:r>
            <a:endParaRPr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F821AE-4D5F-4BDF-93E0-B1361F8246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0892" y="0"/>
            <a:ext cx="17331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81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1;gbcb8d51672_0_412">
            <a:extLst>
              <a:ext uri="{FF2B5EF4-FFF2-40B4-BE49-F238E27FC236}">
                <a16:creationId xmlns:a16="http://schemas.microsoft.com/office/drawing/2014/main" id="{EC90F2D4-5CB2-4739-9F32-ED297B2D12B0}"/>
              </a:ext>
            </a:extLst>
          </p:cNvPr>
          <p:cNvSpPr txBox="1"/>
          <p:nvPr/>
        </p:nvSpPr>
        <p:spPr>
          <a:xfrm>
            <a:off x="253167" y="234900"/>
            <a:ext cx="6851721" cy="4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b="1" dirty="0"/>
              <a:t>(A.2.2) Sustainable use contributes to the livelihoods of IPLCs through subsistence, as well as trade in informal and formal markets </a:t>
            </a:r>
          </a:p>
          <a:p>
            <a:pPr marL="461962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Food, medicine, fuel and other livelihood resources </a:t>
            </a:r>
          </a:p>
          <a:p>
            <a:pPr marL="461962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In both developed and developing countries</a:t>
            </a:r>
          </a:p>
          <a:p>
            <a:pPr marL="461962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Often considered nutritionally superior to cultivated species or other substitutes </a:t>
            </a:r>
          </a:p>
          <a:p>
            <a:pPr marL="461962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Often no culturally acceptable alternative for ceremonies and rituals</a:t>
            </a:r>
          </a:p>
          <a:p>
            <a:pPr marL="461962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Basis for culturally meaningful employment</a:t>
            </a:r>
          </a:p>
          <a:p>
            <a:pPr marL="461962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Long-distance trade for millennia – continues to be important</a:t>
            </a:r>
            <a:endParaRPr sz="2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CBB7B-8B32-4570-AA88-51C1EE8090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0810" y="0"/>
            <a:ext cx="16231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57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1;gbcb8d51672_0_412">
            <a:extLst>
              <a:ext uri="{FF2B5EF4-FFF2-40B4-BE49-F238E27FC236}">
                <a16:creationId xmlns:a16="http://schemas.microsoft.com/office/drawing/2014/main" id="{491B0C3F-7DF3-4274-AF27-DFB61537526F}"/>
              </a:ext>
            </a:extLst>
          </p:cNvPr>
          <p:cNvSpPr txBox="1"/>
          <p:nvPr/>
        </p:nvSpPr>
        <p:spPr>
          <a:xfrm>
            <a:off x="500704" y="598007"/>
            <a:ext cx="7331331" cy="3693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(</a:t>
            </a:r>
            <a:r>
              <a:rPr lang="en-US" sz="2200" b="1" dirty="0"/>
              <a:t>A.3.3) Indigenous peoples manage fishing, gathering, terrestrial animal harvesting and other uses of wild species on more than 38 million km² of land in 87 countries. </a:t>
            </a:r>
          </a:p>
          <a:p>
            <a:pPr marL="342900" indent="-2238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This coincides with approximately 40% of terrestrial conserved areas, including many with high biodiversity </a:t>
            </a:r>
          </a:p>
          <a:p>
            <a:pPr marL="342900" indent="-2238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Deforestation is generally lower on indigenous </a:t>
            </a:r>
            <a:r>
              <a:rPr lang="en-US" sz="2200" dirty="0">
                <a:highlight>
                  <a:srgbClr val="FFFF00"/>
                </a:highlight>
              </a:rPr>
              <a:t>territories</a:t>
            </a:r>
          </a:p>
          <a:p>
            <a:pPr marL="628650" indent="-287338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Sustainable use increases biodiversity while supporting well-being and livelihoods</a:t>
            </a:r>
          </a:p>
          <a:p>
            <a:pPr>
              <a:spcAft>
                <a:spcPts val="600"/>
              </a:spcAft>
            </a:pPr>
            <a:endParaRPr sz="2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251;gbcb8d51672_0_412">
            <a:extLst>
              <a:ext uri="{FF2B5EF4-FFF2-40B4-BE49-F238E27FC236}">
                <a16:creationId xmlns:a16="http://schemas.microsoft.com/office/drawing/2014/main" id="{DE75928C-813B-4D77-8BA8-222F64D339F8}"/>
              </a:ext>
            </a:extLst>
          </p:cNvPr>
          <p:cNvSpPr txBox="1"/>
          <p:nvPr/>
        </p:nvSpPr>
        <p:spPr>
          <a:xfrm>
            <a:off x="2672037" y="3965967"/>
            <a:ext cx="5056632" cy="828670"/>
          </a:xfrm>
          <a:prstGeom prst="rect">
            <a:avLst/>
          </a:prstGeom>
          <a:solidFill>
            <a:srgbClr val="D4ECBA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000" dirty="0"/>
              <a:t>(A.1.5) An estimated 15% of global forests are managed as community resources by IPLCs</a:t>
            </a:r>
            <a:endParaRPr lang="en-US" sz="2000" b="1" dirty="0"/>
          </a:p>
          <a:p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picture containing tree, plant, outdoor, poplar&#10;&#10;Description automatically generated">
            <a:extLst>
              <a:ext uri="{FF2B5EF4-FFF2-40B4-BE49-F238E27FC236}">
                <a16:creationId xmlns:a16="http://schemas.microsoft.com/office/drawing/2014/main" id="{E5AE70D8-F508-41FB-9382-E93DA634C4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8282" y="0"/>
            <a:ext cx="10257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38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39AF26-2258-431E-B973-B25DAA1021BB}"/>
              </a:ext>
            </a:extLst>
          </p:cNvPr>
          <p:cNvSpPr txBox="1"/>
          <p:nvPr/>
        </p:nvSpPr>
        <p:spPr>
          <a:xfrm>
            <a:off x="768096" y="609344"/>
            <a:ext cx="40416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D05606"/>
                </a:solidFill>
              </a:rPr>
              <a:t>Section B: Status and trends in the use of wild species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FAEC3A-9AA6-4492-8615-541C7C2075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2664" y="0"/>
            <a:ext cx="3831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2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3;gbcb8d51672_0_405">
            <a:extLst>
              <a:ext uri="{FF2B5EF4-FFF2-40B4-BE49-F238E27FC236}">
                <a16:creationId xmlns:a16="http://schemas.microsoft.com/office/drawing/2014/main" id="{04057296-609F-48A5-A597-B2077EABFBF3}"/>
              </a:ext>
            </a:extLst>
          </p:cNvPr>
          <p:cNvSpPr txBox="1"/>
          <p:nvPr/>
        </p:nvSpPr>
        <p:spPr>
          <a:xfrm>
            <a:off x="419265" y="415157"/>
            <a:ext cx="7124110" cy="27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5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>
                <a:solidFill>
                  <a:srgbClr val="D05606"/>
                </a:solidFill>
              </a:rPr>
              <a:t>Key messages: </a:t>
            </a:r>
            <a:endParaRPr sz="2800" b="1" dirty="0">
              <a:solidFill>
                <a:srgbClr val="D05606"/>
              </a:solidFill>
            </a:endParaRPr>
          </a:p>
          <a:p>
            <a:pPr marL="568325" indent="-568325">
              <a:spcAft>
                <a:spcPts val="600"/>
              </a:spcAft>
              <a:buSzPts val="2100"/>
            </a:pPr>
            <a:r>
              <a:rPr lang="en-US" sz="2200" b="1" dirty="0">
                <a:solidFill>
                  <a:srgbClr val="D05606"/>
                </a:solidFill>
              </a:rPr>
              <a:t>B.1   </a:t>
            </a:r>
            <a:r>
              <a:rPr lang="en-US" sz="2200" dirty="0"/>
              <a:t>Status and trends in the uses of wild species </a:t>
            </a:r>
            <a:r>
              <a:rPr lang="en-US" sz="2200" b="1" dirty="0"/>
              <a:t>vary</a:t>
            </a:r>
            <a:r>
              <a:rPr lang="en-US" sz="2200" dirty="0"/>
              <a:t> depending on types and scales of use, and </a:t>
            </a:r>
            <a:r>
              <a:rPr lang="en-US" sz="2200" b="1" dirty="0"/>
              <a:t>social ecological contexts</a:t>
            </a:r>
            <a:r>
              <a:rPr lang="en-US" sz="2200" dirty="0"/>
              <a:t>.</a:t>
            </a:r>
          </a:p>
          <a:p>
            <a:pPr marL="568325" lvl="0" indent="-568325">
              <a:spcAft>
                <a:spcPts val="600"/>
              </a:spcAft>
              <a:buSzPts val="2100"/>
            </a:pPr>
            <a:r>
              <a:rPr lang="en-US" sz="2200" b="1" dirty="0">
                <a:solidFill>
                  <a:srgbClr val="D05606"/>
                </a:solidFill>
              </a:rPr>
              <a:t>B.2   </a:t>
            </a:r>
            <a:r>
              <a:rPr lang="en-US" sz="2200" dirty="0"/>
              <a:t>The sustainability of the use of wild species is influenced </a:t>
            </a:r>
            <a:r>
              <a:rPr lang="en-US" sz="2200" b="1" dirty="0"/>
              <a:t>negatively or positively by multiple drivers</a:t>
            </a:r>
            <a:r>
              <a:rPr lang="en-US" sz="2200" dirty="0"/>
              <a:t>. </a:t>
            </a:r>
          </a:p>
          <a:p>
            <a:pPr marL="568325" lvl="0" indent="-568325">
              <a:spcAft>
                <a:spcPts val="600"/>
              </a:spcAft>
              <a:buSzPts val="2100"/>
            </a:pPr>
            <a:r>
              <a:rPr lang="en-US" sz="2200" b="1" dirty="0">
                <a:solidFill>
                  <a:srgbClr val="D05606"/>
                </a:solidFill>
              </a:rPr>
              <a:t>B.3</a:t>
            </a:r>
            <a:r>
              <a:rPr lang="en-US" sz="2200" dirty="0">
                <a:solidFill>
                  <a:srgbClr val="D05606"/>
                </a:solidFill>
              </a:rPr>
              <a:t>   </a:t>
            </a:r>
            <a:r>
              <a:rPr lang="en-US" sz="2200" dirty="0"/>
              <a:t>Key elements of sustainable use have been identified in relevant international and regional standards, agreements and certification schemes but </a:t>
            </a:r>
            <a:r>
              <a:rPr lang="en-US" sz="2200" b="1" dirty="0"/>
              <a:t>indicators are incomplete</a:t>
            </a:r>
            <a:r>
              <a:rPr lang="en-US" sz="2200" dirty="0"/>
              <a:t>, most notably for social components.</a:t>
            </a:r>
            <a:endParaRPr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B6E075-7146-4BE9-90B6-1B28D6ACB9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9959" y="0"/>
            <a:ext cx="10540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84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1;gbcb8d51672_0_412">
            <a:extLst>
              <a:ext uri="{FF2B5EF4-FFF2-40B4-BE49-F238E27FC236}">
                <a16:creationId xmlns:a16="http://schemas.microsoft.com/office/drawing/2014/main" id="{7EB1644E-20F7-40F7-BB2C-378594B83666}"/>
              </a:ext>
            </a:extLst>
          </p:cNvPr>
          <p:cNvSpPr txBox="1"/>
          <p:nvPr/>
        </p:nvSpPr>
        <p:spPr>
          <a:xfrm>
            <a:off x="737307" y="939580"/>
            <a:ext cx="5997449" cy="4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b="1" dirty="0"/>
              <a:t>(B.2.6) Multiple drivers threaten IPLCs’ ability to maintain and restore sustainable use 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National and sectoral policies (e.g. forestry, agriculture, energy, conservation…) often do not support rights of IPLCs to access lands, territories and customary sustainable resources </a:t>
            </a:r>
          </a:p>
          <a:p>
            <a:pPr marL="800100" lvl="3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Lack of data and indicators to monitor progress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08B60-4127-48F5-934E-1C4A24FCD9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2088" y="0"/>
            <a:ext cx="1581912" cy="518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71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1;gbcb8d51672_0_339">
            <a:extLst>
              <a:ext uri="{FF2B5EF4-FFF2-40B4-BE49-F238E27FC236}">
                <a16:creationId xmlns:a16="http://schemas.microsoft.com/office/drawing/2014/main" id="{AF50E6EE-FE42-48D5-9879-1994164D7B71}"/>
              </a:ext>
            </a:extLst>
          </p:cNvPr>
          <p:cNvSpPr txBox="1"/>
          <p:nvPr/>
        </p:nvSpPr>
        <p:spPr>
          <a:xfrm>
            <a:off x="182171" y="198783"/>
            <a:ext cx="7196641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0070C0"/>
                </a:solidFill>
                <a:ea typeface="Arial"/>
                <a:cs typeface="Arial"/>
                <a:sym typeface="Arial"/>
              </a:rPr>
              <a:t>The </a:t>
            </a:r>
            <a:r>
              <a:rPr lang="en-US" sz="3200" b="1" i="0" u="none" strike="noStrike" cap="none" dirty="0">
                <a:solidFill>
                  <a:srgbClr val="0070C0"/>
                </a:solidFill>
                <a:sym typeface="Arial"/>
              </a:rPr>
              <a:t>sustainable use assessment </a:t>
            </a:r>
            <a:endParaRPr sz="3200" b="1" dirty="0">
              <a:solidFill>
                <a:srgbClr val="0070C0"/>
              </a:solidFill>
            </a:endParaRPr>
          </a:p>
        </p:txBody>
      </p:sp>
      <p:sp>
        <p:nvSpPr>
          <p:cNvPr id="3" name="Google Shape;182;gbcb8d51672_0_339">
            <a:extLst>
              <a:ext uri="{FF2B5EF4-FFF2-40B4-BE49-F238E27FC236}">
                <a16:creationId xmlns:a16="http://schemas.microsoft.com/office/drawing/2014/main" id="{5FD3628E-7FB2-48C3-9918-57287BCDC677}"/>
              </a:ext>
            </a:extLst>
          </p:cNvPr>
          <p:cNvSpPr txBox="1"/>
          <p:nvPr/>
        </p:nvSpPr>
        <p:spPr>
          <a:xfrm>
            <a:off x="303151" y="739821"/>
            <a:ext cx="7322149" cy="4054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The </a:t>
            </a:r>
            <a:r>
              <a:rPr lang="en-US" sz="2400" b="1" dirty="0"/>
              <a:t>objective</a:t>
            </a:r>
            <a:r>
              <a:rPr lang="en-US" sz="2400" dirty="0"/>
              <a:t> of the assessment is to: </a:t>
            </a:r>
          </a:p>
          <a:p>
            <a:pPr marL="571500" indent="-34131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err="1"/>
              <a:t>Analyse</a:t>
            </a:r>
            <a:r>
              <a:rPr lang="en-US" sz="2400" dirty="0"/>
              <a:t> status and trends in the sustainable use of wild species and drivers/causes of change </a:t>
            </a:r>
          </a:p>
          <a:p>
            <a:pPr marL="571500" indent="-34131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Consider approaches that enhance the sustainable use of wild species </a:t>
            </a:r>
          </a:p>
          <a:p>
            <a:pPr marL="571500" indent="-34131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Identify challenges and opportunities </a:t>
            </a:r>
          </a:p>
          <a:p>
            <a:pPr marL="571500" indent="-34131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Strengthen practices, measures, capacities and tools </a:t>
            </a:r>
          </a:p>
          <a:p>
            <a:pPr marL="573087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400" dirty="0"/>
              <a:t>Recognizing the “inseparable unity of nature and humanity”</a:t>
            </a:r>
            <a:endParaRPr lang="en-US" sz="2400" dirty="0"/>
          </a:p>
        </p:txBody>
      </p:sp>
      <p:pic>
        <p:nvPicPr>
          <p:cNvPr id="4" name="Picture 3" descr="A picture containing tree, outdoor, sky, palm&#10;&#10;Description automatically generated">
            <a:extLst>
              <a:ext uri="{FF2B5EF4-FFF2-40B4-BE49-F238E27FC236}">
                <a16:creationId xmlns:a16="http://schemas.microsoft.com/office/drawing/2014/main" id="{9857C6B9-56DD-46C8-BB39-A1721E21D6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1105" y="0"/>
            <a:ext cx="13628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44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1;gbcb8d51672_0_412">
            <a:extLst>
              <a:ext uri="{FF2B5EF4-FFF2-40B4-BE49-F238E27FC236}">
                <a16:creationId xmlns:a16="http://schemas.microsoft.com/office/drawing/2014/main" id="{7EB1644E-20F7-40F7-BB2C-378594B83666}"/>
              </a:ext>
            </a:extLst>
          </p:cNvPr>
          <p:cNvSpPr txBox="1"/>
          <p:nvPr/>
        </p:nvSpPr>
        <p:spPr>
          <a:xfrm>
            <a:off x="792967" y="1047981"/>
            <a:ext cx="6116718" cy="4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b="1" dirty="0"/>
              <a:t>(B.2.6) continued…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Other negative factors include: </a:t>
            </a:r>
          </a:p>
          <a:p>
            <a:pPr marL="631825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loss of indigenous and local languages </a:t>
            </a:r>
          </a:p>
          <a:p>
            <a:pPr marL="631825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education programs divorced from local, cultural and environmental conditions  </a:t>
            </a:r>
          </a:p>
          <a:p>
            <a:pPr marL="631825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lack of attention to gendered roles</a:t>
            </a:r>
          </a:p>
          <a:p>
            <a:pPr marL="631825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integration into monetized and commodified economic systems</a:t>
            </a:r>
            <a:endParaRPr lang="en-US" sz="2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9151B9-41C1-4AD6-ADF6-9EC69B0409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2088" y="0"/>
            <a:ext cx="1581912" cy="518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75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1;gbcb8d51672_0_412">
            <a:extLst>
              <a:ext uri="{FF2B5EF4-FFF2-40B4-BE49-F238E27FC236}">
                <a16:creationId xmlns:a16="http://schemas.microsoft.com/office/drawing/2014/main" id="{30FAC833-D1BD-456F-84B5-3D302D9E9C1C}"/>
              </a:ext>
            </a:extLst>
          </p:cNvPr>
          <p:cNvSpPr txBox="1"/>
          <p:nvPr/>
        </p:nvSpPr>
        <p:spPr>
          <a:xfrm>
            <a:off x="545046" y="859327"/>
            <a:ext cx="5474092" cy="4054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highlight>
                  <a:srgbClr val="FFFF00"/>
                </a:highlight>
              </a:rPr>
              <a:t>(B.2.7) </a:t>
            </a:r>
            <a:r>
              <a:rPr lang="en-US" sz="2200" dirty="0"/>
              <a:t>Secure rights over land and resource use and trade can incentivize resource conservation, sustainable use, and diverse livelihoods </a:t>
            </a:r>
          </a:p>
          <a:p>
            <a:pPr marL="690563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Gives more opportunities for effective regulation of use patterns and allows for longer-term planning 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highlight>
                  <a:srgbClr val="FFFF00"/>
                </a:highlight>
              </a:rPr>
              <a:t>Ho</a:t>
            </a:r>
            <a:r>
              <a:rPr lang="en-US" sz="2200" dirty="0"/>
              <a:t>wever, illegal seizures of land violate the rights of indigenous peoples, diminishing food security and conservation outcomes</a:t>
            </a:r>
            <a:endParaRPr lang="en-US" sz="2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0563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91C959-5CBB-43EE-8408-AB52D3222F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3367" y="0"/>
            <a:ext cx="2770633" cy="51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88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1;gbcb8d51672_0_412">
            <a:extLst>
              <a:ext uri="{FF2B5EF4-FFF2-40B4-BE49-F238E27FC236}">
                <a16:creationId xmlns:a16="http://schemas.microsoft.com/office/drawing/2014/main" id="{C9A8E662-2685-4942-AEA0-D23FDB27C733}"/>
              </a:ext>
            </a:extLst>
          </p:cNvPr>
          <p:cNvSpPr txBox="1"/>
          <p:nvPr/>
        </p:nvSpPr>
        <p:spPr>
          <a:xfrm>
            <a:off x="336224" y="117450"/>
            <a:ext cx="6851755" cy="4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lang="en-US" sz="900" b="1" dirty="0"/>
          </a:p>
          <a:p>
            <a:pPr>
              <a:spcAft>
                <a:spcPts val="600"/>
              </a:spcAft>
            </a:pPr>
            <a:r>
              <a:rPr lang="en-US" sz="2200" b="1" dirty="0"/>
              <a:t>(B.2.15) Education, communication and public awareness are key drivers of sustainable use, but they are seldom prioritized as policy options </a:t>
            </a:r>
          </a:p>
          <a:p>
            <a:pPr marL="403225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More effective when: </a:t>
            </a:r>
          </a:p>
          <a:p>
            <a:pPr marL="914400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promote time outside in nature </a:t>
            </a:r>
          </a:p>
          <a:p>
            <a:pPr marL="914400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respect the cultures and languages of IPLCs </a:t>
            </a:r>
          </a:p>
          <a:p>
            <a:pPr marL="914400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include women and girls, elders and youth </a:t>
            </a:r>
          </a:p>
          <a:p>
            <a:pPr marL="914400" indent="-2825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promote intra- and intergenerational transmission of knowledge </a:t>
            </a:r>
          </a:p>
          <a:p>
            <a:pPr marL="460375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Recognizing and embedding ILK into education systems supports sustainable use</a:t>
            </a:r>
            <a:endParaRPr lang="en-US" sz="22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65B535-5384-44C0-9752-CAE6E9898F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8936" y="0"/>
            <a:ext cx="17521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87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1;gbcb8d51672_0_412">
            <a:extLst>
              <a:ext uri="{FF2B5EF4-FFF2-40B4-BE49-F238E27FC236}">
                <a16:creationId xmlns:a16="http://schemas.microsoft.com/office/drawing/2014/main" id="{8821EBF5-A92C-4999-A6EC-B027120DDF9B}"/>
              </a:ext>
            </a:extLst>
          </p:cNvPr>
          <p:cNvSpPr txBox="1"/>
          <p:nvPr/>
        </p:nvSpPr>
        <p:spPr>
          <a:xfrm>
            <a:off x="608143" y="825318"/>
            <a:ext cx="4686233" cy="4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400" b="1" dirty="0">
                <a:solidFill>
                  <a:srgbClr val="037473"/>
                </a:solidFill>
              </a:rPr>
              <a:t>C. Key elements and conditions for the sustainable use of wild species</a:t>
            </a:r>
            <a:endParaRPr lang="en-US" sz="4400" b="1" i="0" u="none" strike="noStrike" cap="none" dirty="0">
              <a:solidFill>
                <a:srgbClr val="0374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D15E48-FFBC-41A0-8B05-D076AA9B45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7393" y="0"/>
            <a:ext cx="34566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09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3;gbcb8d51672_0_405">
            <a:extLst>
              <a:ext uri="{FF2B5EF4-FFF2-40B4-BE49-F238E27FC236}">
                <a16:creationId xmlns:a16="http://schemas.microsoft.com/office/drawing/2014/main" id="{AC736850-5E97-4D9B-B4F3-3E23DAFDD776}"/>
              </a:ext>
            </a:extLst>
          </p:cNvPr>
          <p:cNvSpPr txBox="1"/>
          <p:nvPr/>
        </p:nvSpPr>
        <p:spPr>
          <a:xfrm>
            <a:off x="299728" y="195000"/>
            <a:ext cx="7444842" cy="512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5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>
                <a:solidFill>
                  <a:srgbClr val="037473"/>
                </a:solidFill>
              </a:rPr>
              <a:t>Key messages: </a:t>
            </a:r>
            <a:endParaRPr sz="2800" b="1" dirty="0">
              <a:solidFill>
                <a:srgbClr val="037473"/>
              </a:solidFill>
            </a:endParaRPr>
          </a:p>
          <a:p>
            <a:pPr marL="568325" lvl="0" indent="-457200">
              <a:spcAft>
                <a:spcPts val="1200"/>
              </a:spcAft>
              <a:buSzPts val="2100"/>
            </a:pPr>
            <a:r>
              <a:rPr lang="en-US" sz="2000" b="1" dirty="0">
                <a:solidFill>
                  <a:srgbClr val="037473"/>
                </a:solidFill>
              </a:rPr>
              <a:t>C.1  </a:t>
            </a:r>
            <a:r>
              <a:rPr lang="en-US" sz="2000" dirty="0"/>
              <a:t>Policy instruments and tools are most successful when </a:t>
            </a:r>
            <a:r>
              <a:rPr lang="en-US" sz="2000" b="1" dirty="0"/>
              <a:t>tailored to the social and ecological contexts </a:t>
            </a:r>
            <a:r>
              <a:rPr lang="en-US" sz="2000" dirty="0"/>
              <a:t>and when they support </a:t>
            </a:r>
            <a:r>
              <a:rPr lang="en-US" sz="2000" b="1" dirty="0"/>
              <a:t>fairness, rights and equity</a:t>
            </a:r>
            <a:r>
              <a:rPr lang="en-US" sz="2000" dirty="0"/>
              <a:t>.</a:t>
            </a:r>
          </a:p>
          <a:p>
            <a:pPr marL="568325" lvl="0" indent="-457200">
              <a:spcAft>
                <a:spcPts val="1200"/>
              </a:spcAft>
              <a:buSzPts val="2100"/>
            </a:pPr>
            <a:r>
              <a:rPr lang="en-US" sz="2000" b="1" dirty="0">
                <a:solidFill>
                  <a:srgbClr val="037473"/>
                </a:solidFill>
              </a:rPr>
              <a:t>C.2  </a:t>
            </a:r>
            <a:r>
              <a:rPr lang="en-US" sz="2000" dirty="0"/>
              <a:t>Policy instruments and tools are more effective when they are supported by </a:t>
            </a:r>
            <a:r>
              <a:rPr lang="en-US" sz="2000" b="1" dirty="0"/>
              <a:t>robust and adaptive institutions </a:t>
            </a:r>
            <a:r>
              <a:rPr lang="en-US" sz="2000" dirty="0"/>
              <a:t>and are </a:t>
            </a:r>
            <a:r>
              <a:rPr lang="en-US" sz="2000" b="1" dirty="0"/>
              <a:t>aligned across sectors and scales</a:t>
            </a:r>
            <a:r>
              <a:rPr lang="en-US" sz="2000" dirty="0"/>
              <a:t>. Inclusive, </a:t>
            </a:r>
            <a:r>
              <a:rPr lang="en-US" sz="2000" b="1" dirty="0"/>
              <a:t>participatory mechanisms </a:t>
            </a:r>
            <a:r>
              <a:rPr lang="en-US" sz="2000" dirty="0"/>
              <a:t>enhance the adaptive capacity of policy instruments.</a:t>
            </a:r>
          </a:p>
          <a:p>
            <a:pPr marL="568325" lvl="0" indent="-457200">
              <a:buSzPts val="2100"/>
            </a:pPr>
            <a:r>
              <a:rPr lang="en-US" sz="2000" b="1" dirty="0">
                <a:solidFill>
                  <a:srgbClr val="037473"/>
                </a:solidFill>
              </a:rPr>
              <a:t>C.3  </a:t>
            </a:r>
            <a:r>
              <a:rPr lang="en-US" sz="2000" dirty="0"/>
              <a:t>Effective </a:t>
            </a:r>
            <a:r>
              <a:rPr lang="en-US" sz="2000" b="1" dirty="0"/>
              <a:t>monitoring</a:t>
            </a:r>
            <a:r>
              <a:rPr lang="en-US" sz="2000" dirty="0"/>
              <a:t> of social, economic, and ecological outcomes supports better decision-making. Scientific evidence is often limited, and </a:t>
            </a:r>
            <a:r>
              <a:rPr lang="en-US" sz="2000" b="1" dirty="0"/>
              <a:t>ILK is underutilized and undervalued</a:t>
            </a:r>
            <a:r>
              <a:rPr lang="en-US" sz="2000" dirty="0"/>
              <a:t>.</a:t>
            </a:r>
            <a:endParaRPr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DCAE68-6444-44AB-B8EA-5FD9272EEF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648" y="0"/>
            <a:ext cx="9223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39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1;gbcb8d51672_0_412">
            <a:extLst>
              <a:ext uri="{FF2B5EF4-FFF2-40B4-BE49-F238E27FC236}">
                <a16:creationId xmlns:a16="http://schemas.microsoft.com/office/drawing/2014/main" id="{B3FAADD9-AEB1-431B-9645-ED6FC54C1B95}"/>
              </a:ext>
            </a:extLst>
          </p:cNvPr>
          <p:cNvSpPr txBox="1"/>
          <p:nvPr/>
        </p:nvSpPr>
        <p:spPr>
          <a:xfrm>
            <a:off x="701651" y="1024213"/>
            <a:ext cx="5309535" cy="4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b="1" dirty="0"/>
              <a:t>(C.1.1) Conceptualizations of sustainable use influence policymaking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However, cultural contexts receive little attention 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This leads to lack of recognition of the practices of IPLCs and support for their tenure and access rights</a:t>
            </a:r>
          </a:p>
          <a:p>
            <a:pPr>
              <a:spcAft>
                <a:spcPts val="600"/>
              </a:spcAft>
            </a:pPr>
            <a:endParaRPr lang="en-US" sz="1200" i="0" u="none" strike="noStrike" cap="none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FF821D-4B46-4298-80E7-4F59D40C68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6832" y="0"/>
            <a:ext cx="24871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33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1;gbcb8d51672_0_412">
            <a:extLst>
              <a:ext uri="{FF2B5EF4-FFF2-40B4-BE49-F238E27FC236}">
                <a16:creationId xmlns:a16="http://schemas.microsoft.com/office/drawing/2014/main" id="{AA8FB519-BC7C-4FFD-87C6-F50CB4E4B483}"/>
              </a:ext>
            </a:extLst>
          </p:cNvPr>
          <p:cNvSpPr txBox="1"/>
          <p:nvPr/>
        </p:nvSpPr>
        <p:spPr>
          <a:xfrm>
            <a:off x="398673" y="290559"/>
            <a:ext cx="5556853" cy="4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tx1"/>
                </a:solidFill>
              </a:rPr>
              <a:t>(C.1.3) Fairness, rights and equitable distribution of benefits are essential to ensure sustainable use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2238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Small producers lose out if measures are drafted that primarily promote the interests of the advantaged </a:t>
            </a:r>
          </a:p>
          <a:p>
            <a:pPr marL="342900" indent="-22383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In contrast, to </a:t>
            </a:r>
            <a:r>
              <a:rPr lang="en-US" sz="2000" dirty="0"/>
              <a:t>positively influence sustainable use: </a:t>
            </a:r>
          </a:p>
          <a:p>
            <a:pPr marL="685800" indent="-223838">
              <a:buFont typeface="Arial" panose="020B0604020202020204" pitchFamily="34" charset="0"/>
              <a:buChar char="•"/>
            </a:pPr>
            <a:r>
              <a:rPr lang="en-US" sz="2000" dirty="0"/>
              <a:t>secure </a:t>
            </a:r>
            <a:r>
              <a:rPr lang="en-US" sz="2000" dirty="0">
                <a:solidFill>
                  <a:schemeClr val="tx1"/>
                </a:solidFill>
              </a:rPr>
              <a:t>rights of access and use </a:t>
            </a:r>
          </a:p>
          <a:p>
            <a:pPr marL="685800" indent="-22383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social capital </a:t>
            </a:r>
          </a:p>
          <a:p>
            <a:pPr marL="685800" indent="-22383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participation in governance </a:t>
            </a:r>
          </a:p>
          <a:p>
            <a:pPr marL="685800" indent="-2238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Accountability</a:t>
            </a:r>
          </a:p>
          <a:p>
            <a:r>
              <a:rPr lang="en-US" sz="2000" b="1" i="0" u="none" strike="noStrike" cap="none" dirty="0">
                <a:ea typeface="Arial"/>
                <a:cs typeface="Arial"/>
                <a:sym typeface="Arial"/>
              </a:rPr>
              <a:t>(C.1.4) C</a:t>
            </a:r>
            <a:r>
              <a:rPr lang="en-US" sz="2000" b="1" dirty="0"/>
              <a:t>ertification is often beyond the reach of small-scale producers, including IPLCs</a:t>
            </a:r>
            <a:endParaRPr lang="en-US" sz="2000" b="1" i="0" u="none" strike="noStrike" cap="none" dirty="0">
              <a:ea typeface="Arial"/>
              <a:cs typeface="Arial"/>
              <a:sym typeface="Arial"/>
            </a:endParaRPr>
          </a:p>
          <a:p>
            <a:pPr marL="685800" indent="-223838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0A585-727A-4CF1-AD57-F63FA8EF60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9828" y="0"/>
            <a:ext cx="3004171" cy="43970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A2657B-A2EA-4D2F-AA6F-9622A691CD53}"/>
              </a:ext>
            </a:extLst>
          </p:cNvPr>
          <p:cNvSpPr txBox="1"/>
          <p:nvPr/>
        </p:nvSpPr>
        <p:spPr>
          <a:xfrm>
            <a:off x="6138406" y="3943171"/>
            <a:ext cx="3005593" cy="1200329"/>
          </a:xfrm>
          <a:prstGeom prst="rect">
            <a:avLst/>
          </a:prstGeom>
          <a:solidFill>
            <a:srgbClr val="B4EFAB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Box SPM.3 Distribution of benefits from vicuña fiber to </a:t>
            </a:r>
            <a:r>
              <a:rPr lang="en-US" dirty="0">
                <a:highlight>
                  <a:srgbClr val="FFFF00"/>
                </a:highlight>
              </a:rPr>
              <a:t>indigenous communities in the Andes  </a:t>
            </a:r>
          </a:p>
        </p:txBody>
      </p:sp>
    </p:spTree>
    <p:extLst>
      <p:ext uri="{BB962C8B-B14F-4D97-AF65-F5344CB8AC3E}">
        <p14:creationId xmlns:p14="http://schemas.microsoft.com/office/powerpoint/2010/main" val="1529289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51;gbcb8d51672_0_412">
            <a:extLst>
              <a:ext uri="{FF2B5EF4-FFF2-40B4-BE49-F238E27FC236}">
                <a16:creationId xmlns:a16="http://schemas.microsoft.com/office/drawing/2014/main" id="{4C7EABE4-B5D9-42C9-A673-2DAB49253C7D}"/>
              </a:ext>
            </a:extLst>
          </p:cNvPr>
          <p:cNvSpPr txBox="1"/>
          <p:nvPr/>
        </p:nvSpPr>
        <p:spPr>
          <a:xfrm>
            <a:off x="411794" y="788756"/>
            <a:ext cx="6647374" cy="4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b="1" dirty="0"/>
              <a:t>(C.2.4) Strengthening customary institutions and rules often contributes to sustainable use</a:t>
            </a:r>
            <a:endParaRPr lang="en-US" sz="2200" dirty="0"/>
          </a:p>
          <a:p>
            <a:pPr marL="515937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Reduces conflicts and increases policy effectiveness</a:t>
            </a:r>
          </a:p>
          <a:p>
            <a:pPr marL="515937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Lowers costs for monitoring and enforcement</a:t>
            </a:r>
          </a:p>
          <a:p>
            <a:pPr marL="515937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Supports the ecological, economic and particularly social dimensions of sustainability</a:t>
            </a:r>
          </a:p>
          <a:p>
            <a:pPr marL="457200" indent="-284163">
              <a:spcAft>
                <a:spcPts val="600"/>
              </a:spcAft>
            </a:pPr>
            <a:endParaRPr lang="en-US" sz="1100" dirty="0"/>
          </a:p>
          <a:p>
            <a:pPr marL="457200" indent="-2841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However, cultural systems have seldom been incorporated into policies</a:t>
            </a:r>
            <a:endParaRPr lang="en-US" sz="220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AA56C5-16AB-4E98-9F77-BFF27857CA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0063" y="-6858"/>
            <a:ext cx="17739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87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1;gbcb8d51672_0_412">
            <a:extLst>
              <a:ext uri="{FF2B5EF4-FFF2-40B4-BE49-F238E27FC236}">
                <a16:creationId xmlns:a16="http://schemas.microsoft.com/office/drawing/2014/main" id="{7C4CB5D4-5F27-4FE1-A535-382C0BC9BD74}"/>
              </a:ext>
            </a:extLst>
          </p:cNvPr>
          <p:cNvSpPr txBox="1"/>
          <p:nvPr/>
        </p:nvSpPr>
        <p:spPr>
          <a:xfrm>
            <a:off x="633239" y="656994"/>
            <a:ext cx="6745572" cy="4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b="1" dirty="0"/>
              <a:t>(C.3.1) Monitoring of ecological, social and economic aspects is critical for sustainable use </a:t>
            </a:r>
            <a:r>
              <a:rPr lang="en-US" sz="2200" dirty="0"/>
              <a:t> </a:t>
            </a:r>
          </a:p>
          <a:p>
            <a:pPr marL="342900" indent="-2238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Many IPLCs have well developed monitoring practices </a:t>
            </a:r>
          </a:p>
          <a:p>
            <a:pPr marL="342900" indent="-2238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Examples: amount of caribou back fat or changing flavor of fish</a:t>
            </a:r>
          </a:p>
          <a:p>
            <a:pPr marL="342900" indent="-2238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Knowledge can be passed from generation to generation, in timeframes longer than most scientific studies </a:t>
            </a:r>
          </a:p>
          <a:p>
            <a:pPr marL="342900" indent="-2238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There are increasingly robust networks of IPLCs dedicated to monitoring</a:t>
            </a:r>
            <a:endParaRPr lang="en-US" sz="220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picture containing grass, tree, outdoor, mammal&#10;&#10;Description automatically generated">
            <a:extLst>
              <a:ext uri="{FF2B5EF4-FFF2-40B4-BE49-F238E27FC236}">
                <a16:creationId xmlns:a16="http://schemas.microsoft.com/office/drawing/2014/main" id="{C331E475-7CCA-4A8A-917C-EB95451289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4084" y="0"/>
            <a:ext cx="13199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1;gbcb8d51672_0_412">
            <a:extLst>
              <a:ext uri="{FF2B5EF4-FFF2-40B4-BE49-F238E27FC236}">
                <a16:creationId xmlns:a16="http://schemas.microsoft.com/office/drawing/2014/main" id="{DAEF5FAA-EE70-4B34-BE5D-2E622DB35ABA}"/>
              </a:ext>
            </a:extLst>
          </p:cNvPr>
          <p:cNvSpPr txBox="1"/>
          <p:nvPr/>
        </p:nvSpPr>
        <p:spPr>
          <a:xfrm>
            <a:off x="215415" y="556011"/>
            <a:ext cx="6726073" cy="4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b="1" dirty="0"/>
              <a:t>(C.3.2) Policy instruments and tools are more effective when they are inclusive of plural knowledge systems </a:t>
            </a:r>
          </a:p>
          <a:p>
            <a:pPr marL="342900" indent="-231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Bringing together scientists and holders of ILK and coproduction of knowledge improves decision-making </a:t>
            </a:r>
          </a:p>
          <a:p>
            <a:pPr marL="342900" indent="-231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Inclusion of IPLCs in the development and implementation of policies requires: </a:t>
            </a:r>
          </a:p>
          <a:p>
            <a:pPr marL="744537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sustained commitment </a:t>
            </a:r>
          </a:p>
          <a:p>
            <a:pPr marL="744537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recognition of both systems as authoritative</a:t>
            </a:r>
          </a:p>
          <a:p>
            <a:pPr marL="744537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free, prior and informed consent </a:t>
            </a:r>
          </a:p>
          <a:p>
            <a:pPr marL="744537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protocols on access and benefit sharing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FEE08-ADB4-4A93-8F37-C287F1E16A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1432" y="0"/>
            <a:ext cx="19425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49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5;gbcb8d51672_0_351">
            <a:extLst>
              <a:ext uri="{FF2B5EF4-FFF2-40B4-BE49-F238E27FC236}">
                <a16:creationId xmlns:a16="http://schemas.microsoft.com/office/drawing/2014/main" id="{BD24DB5F-25E5-4CCE-80B0-08AC457562F3}"/>
              </a:ext>
            </a:extLst>
          </p:cNvPr>
          <p:cNvSpPr txBox="1"/>
          <p:nvPr/>
        </p:nvSpPr>
        <p:spPr>
          <a:xfrm>
            <a:off x="164724" y="159026"/>
            <a:ext cx="7953558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The </a:t>
            </a:r>
            <a:r>
              <a:rPr lang="en-US" sz="32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sustainable use assessmen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endParaRPr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Google Shape;196;gbcb8d51672_0_351">
            <a:extLst>
              <a:ext uri="{FF2B5EF4-FFF2-40B4-BE49-F238E27FC236}">
                <a16:creationId xmlns:a16="http://schemas.microsoft.com/office/drawing/2014/main" id="{AD3DD938-CE89-4D01-8D8B-B8CF671118BF}"/>
              </a:ext>
            </a:extLst>
          </p:cNvPr>
          <p:cNvSpPr txBox="1"/>
          <p:nvPr/>
        </p:nvSpPr>
        <p:spPr>
          <a:xfrm>
            <a:off x="216276" y="719623"/>
            <a:ext cx="8763000" cy="49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61963" marR="0" lvl="0" indent="-288925" algn="l" rtl="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dirty="0"/>
              <a:t>Started in 2018 </a:t>
            </a:r>
          </a:p>
          <a:p>
            <a:pPr marL="461963" indent="-288925">
              <a:spcAft>
                <a:spcPts val="60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dirty="0"/>
              <a:t>3 co-chairs and 78 authors from 37 different countries</a:t>
            </a:r>
          </a:p>
          <a:p>
            <a:pPr marL="461963" indent="-288925">
              <a:spcAft>
                <a:spcPts val="60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dirty="0"/>
              <a:t>Approved by IPBES member states in July 2022</a:t>
            </a:r>
            <a:endParaRPr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BEEEC-B8AA-43CF-9600-56F29ECFDA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234317"/>
            <a:ext cx="9143746" cy="290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75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1;gbcb8d51672_0_412">
            <a:extLst>
              <a:ext uri="{FF2B5EF4-FFF2-40B4-BE49-F238E27FC236}">
                <a16:creationId xmlns:a16="http://schemas.microsoft.com/office/drawing/2014/main" id="{ED53CDC2-98A1-4AB6-9DA0-DEB0BE0413FF}"/>
              </a:ext>
            </a:extLst>
          </p:cNvPr>
          <p:cNvSpPr txBox="1"/>
          <p:nvPr/>
        </p:nvSpPr>
        <p:spPr>
          <a:xfrm>
            <a:off x="715157" y="995169"/>
            <a:ext cx="4548608" cy="3153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Section D. </a:t>
            </a:r>
          </a:p>
          <a:p>
            <a:r>
              <a:rPr lang="en-US" sz="3600" b="1" dirty="0">
                <a:solidFill>
                  <a:srgbClr val="7030A0"/>
                </a:solidFill>
              </a:rPr>
              <a:t>Pathways and levers to promote sustainable use in a dynamic future</a:t>
            </a:r>
            <a:endParaRPr lang="en-US" sz="3600" b="1" i="0" u="none" strike="noStrike" cap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287A93-30C4-4ECF-B752-238409ACE8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8111" y="0"/>
            <a:ext cx="367588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91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3;gbcb8d51672_0_405">
            <a:extLst>
              <a:ext uri="{FF2B5EF4-FFF2-40B4-BE49-F238E27FC236}">
                <a16:creationId xmlns:a16="http://schemas.microsoft.com/office/drawing/2014/main" id="{83CCDE43-6D8D-47AD-A055-62C4177066AE}"/>
              </a:ext>
            </a:extLst>
          </p:cNvPr>
          <p:cNvSpPr txBox="1"/>
          <p:nvPr/>
        </p:nvSpPr>
        <p:spPr>
          <a:xfrm>
            <a:off x="214685" y="0"/>
            <a:ext cx="7577593" cy="4435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5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 b="1" dirty="0">
                <a:solidFill>
                  <a:srgbClr val="7030A0"/>
                </a:solidFill>
              </a:rPr>
              <a:t>Key messages: </a:t>
            </a:r>
            <a:endParaRPr sz="3400" b="1" dirty="0">
              <a:solidFill>
                <a:srgbClr val="7030A0"/>
              </a:solidFill>
            </a:endParaRPr>
          </a:p>
          <a:p>
            <a:pPr marL="568325" lvl="0" indent="-457200">
              <a:buSzPts val="2100"/>
            </a:pPr>
            <a:r>
              <a:rPr lang="en-US" sz="2000" b="1" dirty="0">
                <a:solidFill>
                  <a:srgbClr val="7030A0"/>
                </a:solidFill>
              </a:rPr>
              <a:t>D.1 	</a:t>
            </a:r>
            <a:r>
              <a:rPr lang="en-US" sz="2000" dirty="0"/>
              <a:t>Sustainable use in the future is likely to be challenged by: </a:t>
            </a:r>
          </a:p>
          <a:p>
            <a:pPr marL="969963" lvl="0" indent="-230188">
              <a:buSzPts val="2100"/>
              <a:buFont typeface="Arial" panose="020B0604020202020204" pitchFamily="34" charset="0"/>
              <a:buChar char="•"/>
            </a:pPr>
            <a:r>
              <a:rPr lang="en-US" sz="2000" dirty="0"/>
              <a:t>climate change </a:t>
            </a:r>
          </a:p>
          <a:p>
            <a:pPr marL="969963" lvl="0" indent="-230188">
              <a:buSzPts val="2100"/>
              <a:buFont typeface="Arial" panose="020B0604020202020204" pitchFamily="34" charset="0"/>
              <a:buChar char="•"/>
            </a:pPr>
            <a:r>
              <a:rPr lang="en-US" sz="2000" dirty="0"/>
              <a:t>increasing demand</a:t>
            </a:r>
          </a:p>
          <a:p>
            <a:pPr marL="969963" lvl="0" indent="-230188">
              <a:spcAft>
                <a:spcPts val="600"/>
              </a:spcAft>
              <a:buSzPts val="2100"/>
              <a:buFont typeface="Arial" panose="020B0604020202020204" pitchFamily="34" charset="0"/>
              <a:buChar char="•"/>
            </a:pPr>
            <a:r>
              <a:rPr lang="en-US" sz="2000" dirty="0"/>
              <a:t>technological advances </a:t>
            </a:r>
          </a:p>
          <a:p>
            <a:pPr marL="568325" lvl="0" indent="4763">
              <a:spcAft>
                <a:spcPts val="1200"/>
              </a:spcAft>
              <a:buSzPts val="2100"/>
            </a:pPr>
            <a:r>
              <a:rPr lang="en-US" sz="2000" dirty="0"/>
              <a:t>Addressing these challenges will require </a:t>
            </a:r>
            <a:r>
              <a:rPr lang="en-US" sz="2000" b="1" dirty="0"/>
              <a:t>transformative changes</a:t>
            </a:r>
            <a:endParaRPr lang="en-US" sz="2000" dirty="0"/>
          </a:p>
          <a:p>
            <a:pPr marL="568325" lvl="0" indent="-457200">
              <a:spcAft>
                <a:spcPts val="1200"/>
              </a:spcAft>
              <a:buSzPts val="2100"/>
            </a:pPr>
            <a:r>
              <a:rPr lang="en-US" sz="2000" b="1" dirty="0">
                <a:solidFill>
                  <a:srgbClr val="7030A0"/>
                </a:solidFill>
              </a:rPr>
              <a:t>D.2  </a:t>
            </a:r>
            <a:r>
              <a:rPr lang="en-US" sz="2000" b="1" dirty="0"/>
              <a:t>Concerted interventions</a:t>
            </a:r>
            <a:r>
              <a:rPr lang="en-US" sz="2000" dirty="0"/>
              <a:t> will be needed to implement and scale-up policy actions </a:t>
            </a:r>
          </a:p>
          <a:p>
            <a:pPr marL="568325" lvl="0" indent="-457200">
              <a:spcAft>
                <a:spcPts val="600"/>
              </a:spcAft>
              <a:buSzPts val="2100"/>
            </a:pPr>
            <a:r>
              <a:rPr lang="en-US" sz="2000" b="1" dirty="0">
                <a:solidFill>
                  <a:srgbClr val="7030A0"/>
                </a:solidFill>
              </a:rPr>
              <a:t>D.3  </a:t>
            </a:r>
            <a:r>
              <a:rPr lang="en-US" sz="2000" dirty="0"/>
              <a:t>The world is dynamic and therefore sustainable use requires: </a:t>
            </a:r>
          </a:p>
          <a:p>
            <a:pPr marL="969963" lvl="0" indent="-230188">
              <a:spcAft>
                <a:spcPts val="600"/>
              </a:spcAft>
              <a:buSzPts val="2100"/>
              <a:buFont typeface="Arial" panose="020B0604020202020204" pitchFamily="34" charset="0"/>
              <a:buChar char="•"/>
            </a:pPr>
            <a:r>
              <a:rPr lang="en-US" sz="2000" dirty="0"/>
              <a:t>constant </a:t>
            </a:r>
            <a:r>
              <a:rPr lang="en-US" sz="2000" b="1" dirty="0"/>
              <a:t>negotiation and adaptive management</a:t>
            </a:r>
            <a:r>
              <a:rPr lang="en-US" sz="2000" dirty="0"/>
              <a:t> </a:t>
            </a:r>
          </a:p>
          <a:p>
            <a:pPr marL="969963" lvl="0" indent="-230188">
              <a:spcAft>
                <a:spcPts val="600"/>
              </a:spcAft>
              <a:buSzPts val="2100"/>
              <a:buFont typeface="Arial" panose="020B0604020202020204" pitchFamily="34" charset="0"/>
              <a:buChar char="•"/>
            </a:pPr>
            <a:r>
              <a:rPr lang="en-US" sz="2000" dirty="0"/>
              <a:t>a </a:t>
            </a:r>
            <a:r>
              <a:rPr lang="en-US" sz="2000" b="1" dirty="0"/>
              <a:t>common vision of sustainable use </a:t>
            </a:r>
          </a:p>
          <a:p>
            <a:pPr marL="969963" lvl="0" indent="-230188">
              <a:spcAft>
                <a:spcPts val="600"/>
              </a:spcAft>
              <a:buSzPts val="2100"/>
              <a:buFont typeface="Arial" panose="020B0604020202020204" pitchFamily="34" charset="0"/>
              <a:buChar char="•"/>
            </a:pPr>
            <a:r>
              <a:rPr lang="en-US" sz="2000" b="1" dirty="0"/>
              <a:t>transformative change </a:t>
            </a:r>
            <a:r>
              <a:rPr lang="en-US" sz="2000" dirty="0"/>
              <a:t>in the human-nature relationship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2DE445-A823-487D-8E29-E82CDCD4B1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6232" y="0"/>
            <a:ext cx="10177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20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1;gbcb8d51672_0_412">
            <a:extLst>
              <a:ext uri="{FF2B5EF4-FFF2-40B4-BE49-F238E27FC236}">
                <a16:creationId xmlns:a16="http://schemas.microsoft.com/office/drawing/2014/main" id="{C0F3B3E6-F7C4-4F66-A9FA-79E031E1D16B}"/>
              </a:ext>
            </a:extLst>
          </p:cNvPr>
          <p:cNvSpPr txBox="1"/>
          <p:nvPr/>
        </p:nvSpPr>
        <p:spPr>
          <a:xfrm>
            <a:off x="216631" y="348604"/>
            <a:ext cx="7170131" cy="4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b="1" dirty="0"/>
              <a:t>(D.2.1) Seven key elements (sets of policy actions) could be levers of change: </a:t>
            </a:r>
          </a:p>
          <a:p>
            <a:pPr marL="804863" indent="-403225">
              <a:spcAft>
                <a:spcPts val="600"/>
              </a:spcAft>
              <a:buClr>
                <a:srgbClr val="5EA228"/>
              </a:buClr>
              <a:buSzPct val="110000"/>
              <a:buFont typeface="+mj-lt"/>
              <a:buAutoNum type="arabicPeriod"/>
            </a:pPr>
            <a:r>
              <a:rPr lang="en-US" sz="2200" dirty="0"/>
              <a:t>Inclusive and participatory decision-making </a:t>
            </a:r>
          </a:p>
          <a:p>
            <a:pPr marL="804863" indent="-403225">
              <a:spcAft>
                <a:spcPts val="600"/>
              </a:spcAft>
              <a:buClr>
                <a:srgbClr val="5EA228"/>
              </a:buClr>
              <a:buSzPct val="110000"/>
              <a:buFont typeface="+mj-lt"/>
              <a:buAutoNum type="arabicPeriod"/>
            </a:pPr>
            <a:r>
              <a:rPr lang="en-US" sz="2200" dirty="0"/>
              <a:t>Inclusion of multiple forms of knowledge and recognition of rights </a:t>
            </a:r>
          </a:p>
          <a:p>
            <a:pPr marL="804863" indent="-403225">
              <a:spcAft>
                <a:spcPts val="600"/>
              </a:spcAft>
              <a:buClr>
                <a:srgbClr val="5EA228"/>
              </a:buClr>
              <a:buSzPct val="110000"/>
              <a:buFont typeface="+mj-lt"/>
              <a:buAutoNum type="arabicPeriod"/>
            </a:pPr>
            <a:r>
              <a:rPr lang="en-US" sz="2200" dirty="0"/>
              <a:t>Equitable distribution of costs and benefits </a:t>
            </a:r>
          </a:p>
          <a:p>
            <a:pPr marL="804863" indent="-403225">
              <a:spcAft>
                <a:spcPts val="600"/>
              </a:spcAft>
              <a:buClr>
                <a:srgbClr val="5EA228"/>
              </a:buClr>
              <a:buSzPct val="110000"/>
              <a:buFont typeface="+mj-lt"/>
              <a:buAutoNum type="arabicPeriod"/>
            </a:pPr>
            <a:r>
              <a:rPr lang="en-US" sz="2200" dirty="0"/>
              <a:t>Policies tailored to local social and ecological contexts </a:t>
            </a:r>
          </a:p>
          <a:p>
            <a:pPr marL="804863" indent="-403225">
              <a:spcAft>
                <a:spcPts val="600"/>
              </a:spcAft>
              <a:buClr>
                <a:srgbClr val="5EA228"/>
              </a:buClr>
              <a:buSzPct val="110000"/>
              <a:buFont typeface="+mj-lt"/>
              <a:buAutoNum type="arabicPeriod"/>
            </a:pPr>
            <a:r>
              <a:rPr lang="en-US" sz="2200" dirty="0"/>
              <a:t>Monitoring (social and ecological)</a:t>
            </a:r>
          </a:p>
          <a:p>
            <a:pPr marL="804863" indent="-403225">
              <a:spcAft>
                <a:spcPts val="600"/>
              </a:spcAft>
              <a:buClr>
                <a:srgbClr val="5EA228"/>
              </a:buClr>
              <a:buSzPct val="110000"/>
              <a:buFont typeface="+mj-lt"/>
              <a:buAutoNum type="arabicPeriod"/>
            </a:pPr>
            <a:r>
              <a:rPr lang="en-US" sz="2200" dirty="0"/>
              <a:t>Coordinated and aligned policies</a:t>
            </a:r>
          </a:p>
          <a:p>
            <a:pPr marL="804863" indent="-403225">
              <a:spcAft>
                <a:spcPts val="600"/>
              </a:spcAft>
              <a:buClr>
                <a:srgbClr val="5EA228"/>
              </a:buClr>
              <a:buSzPct val="110000"/>
              <a:buFont typeface="+mj-lt"/>
              <a:buAutoNum type="arabicPeriod"/>
            </a:pPr>
            <a:r>
              <a:rPr lang="en-US" sz="2200" dirty="0"/>
              <a:t>Robust institutions from customary to statutory</a:t>
            </a:r>
            <a:endParaRPr lang="en-US" sz="220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3FBBF0-8814-4677-8601-38220EE8B9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521934" y="0"/>
            <a:ext cx="162206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89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51;gbcb8d51672_0_412">
            <a:extLst>
              <a:ext uri="{FF2B5EF4-FFF2-40B4-BE49-F238E27FC236}">
                <a16:creationId xmlns:a16="http://schemas.microsoft.com/office/drawing/2014/main" id="{E87D1B4B-965A-45B8-B4A5-F029D6E5DACF}"/>
              </a:ext>
            </a:extLst>
          </p:cNvPr>
          <p:cNvSpPr txBox="1"/>
          <p:nvPr/>
        </p:nvSpPr>
        <p:spPr>
          <a:xfrm>
            <a:off x="814131" y="1162398"/>
            <a:ext cx="5742117" cy="217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b="1" dirty="0"/>
              <a:t>(D.3.4) Sustainable use will benefit from a transformative change in the prevailing conceptualization of nature. </a:t>
            </a:r>
          </a:p>
          <a:p>
            <a:r>
              <a:rPr lang="en-US" sz="2200" dirty="0"/>
              <a:t>Considering humanity to be part of nature would lay the foundation for a more respectful and sustainable relationship, as shown by IPLCs’ traditional practices and uses </a:t>
            </a:r>
            <a:endParaRPr lang="en-US" sz="220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3BA32-6A9F-490E-ABB5-33DF8A57FE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4931" y="0"/>
            <a:ext cx="19290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00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1;gbcb8d51672_0_412">
            <a:extLst>
              <a:ext uri="{FF2B5EF4-FFF2-40B4-BE49-F238E27FC236}">
                <a16:creationId xmlns:a16="http://schemas.microsoft.com/office/drawing/2014/main" id="{3D40DCC1-C5ED-4E5D-9874-F5AAA66BB0AF}"/>
              </a:ext>
            </a:extLst>
          </p:cNvPr>
          <p:cNvSpPr txBox="1"/>
          <p:nvPr/>
        </p:nvSpPr>
        <p:spPr>
          <a:xfrm>
            <a:off x="116537" y="545399"/>
            <a:ext cx="7723449" cy="4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5EA228"/>
                </a:solidFill>
              </a:rPr>
              <a:t>Knowledge gaps: Indigenous and local knowledge </a:t>
            </a:r>
          </a:p>
          <a:p>
            <a:pPr marL="341313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Methods co-developed with IPLCs for weaving science and ILK </a:t>
            </a:r>
          </a:p>
          <a:p>
            <a:pPr marL="341313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Documentation of ILK regarding sustainable use, observing FPIC</a:t>
            </a:r>
          </a:p>
          <a:p>
            <a:pPr marL="341313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Monitoring processes and indicators co-produced with IPLCs</a:t>
            </a:r>
          </a:p>
          <a:p>
            <a:pPr marL="341313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Scenarios co-produced with IPLCs</a:t>
            </a:r>
          </a:p>
          <a:p>
            <a:pPr marL="341313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Approaches to support and revitalize ILK and customary governance </a:t>
            </a:r>
          </a:p>
          <a:p>
            <a:pPr marL="341313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Capacity-building and support for IPLCs to conduct research, monitoring and governance</a:t>
            </a:r>
            <a:endParaRPr lang="en-US" sz="210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BB90A7-6AB7-4E08-BC91-71AE13B4B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6375" y="0"/>
            <a:ext cx="136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17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B2DE7DDB-9361-0D4C-9BCD-107ADFE6D394}"/>
              </a:ext>
            </a:extLst>
          </p:cNvPr>
          <p:cNvSpPr txBox="1"/>
          <p:nvPr/>
        </p:nvSpPr>
        <p:spPr>
          <a:xfrm>
            <a:off x="5452928" y="273531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8A9C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Merci!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EA3064-81A4-867E-7B5A-A9FACBF1ADA1}"/>
              </a:ext>
            </a:extLst>
          </p:cNvPr>
          <p:cNvSpPr txBox="1"/>
          <p:nvPr/>
        </p:nvSpPr>
        <p:spPr>
          <a:xfrm>
            <a:off x="6223490" y="2273645"/>
            <a:ext cx="1833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8A9C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¡Gracias!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8A9C9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2631AF-C772-96FA-93FE-A512EF5BA7E3}"/>
              </a:ext>
            </a:extLst>
          </p:cNvPr>
          <p:cNvSpPr txBox="1"/>
          <p:nvPr/>
        </p:nvSpPr>
        <p:spPr>
          <a:xfrm>
            <a:off x="5319363" y="1747377"/>
            <a:ext cx="23014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A9C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8A9C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A9C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8A9C9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8A9C9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4365BEA-6939-479B-E166-A5EBC65A1E61}"/>
              </a:ext>
            </a:extLst>
          </p:cNvPr>
          <p:cNvSpPr txBox="1"/>
          <p:nvPr/>
        </p:nvSpPr>
        <p:spPr>
          <a:xfrm>
            <a:off x="2664350" y="3320086"/>
            <a:ext cx="38057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SustainableUse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Assessment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162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2;gbcb8d51672_0_405">
            <a:extLst>
              <a:ext uri="{FF2B5EF4-FFF2-40B4-BE49-F238E27FC236}">
                <a16:creationId xmlns:a16="http://schemas.microsoft.com/office/drawing/2014/main" id="{C2D22DC5-E850-4C27-B57F-B47E07CEB346}"/>
              </a:ext>
            </a:extLst>
          </p:cNvPr>
          <p:cNvSpPr txBox="1"/>
          <p:nvPr/>
        </p:nvSpPr>
        <p:spPr>
          <a:xfrm>
            <a:off x="598352" y="433112"/>
            <a:ext cx="4494856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66CC"/>
              </a:buClr>
              <a:buSzPts val="3000"/>
            </a:pPr>
            <a:r>
              <a:rPr lang="en-US" sz="4400" b="1" dirty="0">
                <a:solidFill>
                  <a:srgbClr val="0070C0"/>
                </a:solidFill>
              </a:rPr>
              <a:t>Sustainable use of wild species is critical for people and nature.</a:t>
            </a:r>
          </a:p>
          <a:p>
            <a:pPr>
              <a:buClr>
                <a:srgbClr val="0066CC"/>
              </a:buClr>
              <a:buSzPts val="3000"/>
            </a:pPr>
            <a:r>
              <a:rPr lang="en-US" sz="4400" b="1" dirty="0">
                <a:solidFill>
                  <a:srgbClr val="0070C0"/>
                </a:solidFill>
              </a:rPr>
              <a:t>We know how to do this.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3000"/>
              <a:buFont typeface="Arial"/>
              <a:buNone/>
            </a:pPr>
            <a:endParaRPr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F396B-B00C-4B2B-90F5-44646D6D4A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2120" y="-1"/>
            <a:ext cx="3611880" cy="51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15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1;gbcb8d51672_0_412">
            <a:extLst>
              <a:ext uri="{FF2B5EF4-FFF2-40B4-BE49-F238E27FC236}">
                <a16:creationId xmlns:a16="http://schemas.microsoft.com/office/drawing/2014/main" id="{D7070570-3450-42DC-B088-A0662EAF0B00}"/>
              </a:ext>
            </a:extLst>
          </p:cNvPr>
          <p:cNvSpPr txBox="1"/>
          <p:nvPr/>
        </p:nvSpPr>
        <p:spPr>
          <a:xfrm>
            <a:off x="480246" y="762517"/>
            <a:ext cx="4651168" cy="4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b="1" dirty="0"/>
              <a:t>How do we know that?</a:t>
            </a:r>
          </a:p>
          <a:p>
            <a:pPr>
              <a:spcAft>
                <a:spcPts val="600"/>
              </a:spcAft>
            </a:pPr>
            <a:endParaRPr lang="en-US" sz="2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Aft>
                <a:spcPts val="600"/>
              </a:spcAft>
            </a:pPr>
            <a:r>
              <a:rPr lang="en-US" sz="22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Examples of uses that endured for millennia</a:t>
            </a:r>
            <a:endParaRPr sz="22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10BC83-A3A2-4ACD-AB9C-CAD623BF6B73}"/>
              </a:ext>
            </a:extLst>
          </p:cNvPr>
          <p:cNvSpPr txBox="1"/>
          <p:nvPr/>
        </p:nvSpPr>
        <p:spPr>
          <a:xfrm>
            <a:off x="2131403" y="3867085"/>
            <a:ext cx="3033823" cy="923330"/>
          </a:xfrm>
          <a:prstGeom prst="rect">
            <a:avLst/>
          </a:prstGeom>
          <a:solidFill>
            <a:srgbClr val="D6D069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Box SPM 1. Cultural keystone species: Wild rice in the Great Lakes region of North America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DCD742-6D64-4D52-9449-A81D2D744C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1414" y="0"/>
            <a:ext cx="4012586" cy="518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94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1;gbcb8d51672_0_412">
            <a:extLst>
              <a:ext uri="{FF2B5EF4-FFF2-40B4-BE49-F238E27FC236}">
                <a16:creationId xmlns:a16="http://schemas.microsoft.com/office/drawing/2014/main" id="{34080E98-07B9-45FD-A7A6-76E7A0E0E0FF}"/>
              </a:ext>
            </a:extLst>
          </p:cNvPr>
          <p:cNvSpPr txBox="1"/>
          <p:nvPr/>
        </p:nvSpPr>
        <p:spPr>
          <a:xfrm>
            <a:off x="326218" y="1028760"/>
            <a:ext cx="5088620" cy="456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solidFill>
                  <a:schemeClr val="tx1"/>
                </a:solidFill>
              </a:rPr>
              <a:t>How do we know that?</a:t>
            </a:r>
            <a:endParaRPr lang="en-US" sz="2200" dirty="0">
              <a:solidFill>
                <a:schemeClr val="tx1"/>
              </a:solidFill>
            </a:endParaRPr>
          </a:p>
          <a:p>
            <a:pPr marL="119062">
              <a:spcAft>
                <a:spcPts val="600"/>
              </a:spcAft>
            </a:pPr>
            <a:endParaRPr lang="en-US" sz="2200" dirty="0">
              <a:solidFill>
                <a:schemeClr val="tx1"/>
              </a:solidFill>
            </a:endParaRPr>
          </a:p>
          <a:p>
            <a:pPr marL="119062"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</a:rPr>
              <a:t>Examples  of local and regional uses that have been restored to sustainability.</a:t>
            </a:r>
          </a:p>
          <a:p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BB079-F48E-4368-A003-7FE1C0EBAB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0498" y="0"/>
            <a:ext cx="3433502" cy="40614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A3F879-5523-40C8-B5F9-EF832141A9C2}"/>
              </a:ext>
            </a:extLst>
          </p:cNvPr>
          <p:cNvSpPr txBox="1"/>
          <p:nvPr/>
        </p:nvSpPr>
        <p:spPr>
          <a:xfrm>
            <a:off x="5710498" y="3927783"/>
            <a:ext cx="3458918" cy="12157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Box SPM.4. Moving from unsustainable to sustainable: Pirarucu fishing in the Amazon</a:t>
            </a:r>
          </a:p>
          <a:p>
            <a:pPr algn="r"/>
            <a:r>
              <a:rPr lang="en-US" sz="1400" dirty="0"/>
              <a:t>© Ricardo Oliveira</a:t>
            </a:r>
          </a:p>
        </p:txBody>
      </p:sp>
    </p:spTree>
    <p:extLst>
      <p:ext uri="{BB962C8B-B14F-4D97-AF65-F5344CB8AC3E}">
        <p14:creationId xmlns:p14="http://schemas.microsoft.com/office/powerpoint/2010/main" val="4289391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1;gbcb8d51672_0_412">
            <a:extLst>
              <a:ext uri="{FF2B5EF4-FFF2-40B4-BE49-F238E27FC236}">
                <a16:creationId xmlns:a16="http://schemas.microsoft.com/office/drawing/2014/main" id="{34080E98-07B9-45FD-A7A6-76E7A0E0E0FF}"/>
              </a:ext>
            </a:extLst>
          </p:cNvPr>
          <p:cNvSpPr txBox="1"/>
          <p:nvPr/>
        </p:nvSpPr>
        <p:spPr>
          <a:xfrm>
            <a:off x="299585" y="535200"/>
            <a:ext cx="3242605" cy="456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solidFill>
                  <a:schemeClr val="tx1"/>
                </a:solidFill>
              </a:rPr>
              <a:t>How do we know that?</a:t>
            </a:r>
            <a:endParaRPr lang="en-US" sz="2200" dirty="0">
              <a:solidFill>
                <a:schemeClr val="tx1"/>
              </a:solidFill>
            </a:endParaRPr>
          </a:p>
          <a:p>
            <a:pPr marL="119062">
              <a:spcAft>
                <a:spcPts val="600"/>
              </a:spcAft>
            </a:pPr>
            <a:endParaRPr lang="en-US" sz="2200" dirty="0">
              <a:solidFill>
                <a:schemeClr val="tx1"/>
              </a:solidFill>
            </a:endParaRPr>
          </a:p>
          <a:p>
            <a:pPr marL="119062"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</a:rPr>
              <a:t>Examples  of global scale uses that have been restored to sustainability.</a:t>
            </a:r>
          </a:p>
          <a:p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3F879-5523-40C8-B5F9-EF832141A9C2}"/>
              </a:ext>
            </a:extLst>
          </p:cNvPr>
          <p:cNvSpPr txBox="1"/>
          <p:nvPr/>
        </p:nvSpPr>
        <p:spPr>
          <a:xfrm>
            <a:off x="5086102" y="3551963"/>
            <a:ext cx="3458918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Box SPM.5. Moving from unsustainable to sustainable: Bluefin tuna</a:t>
            </a:r>
            <a:endParaRPr lang="en-US" sz="1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DF1BCC-D317-85D7-F074-BA42F70D7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217" y="796031"/>
            <a:ext cx="4712783" cy="277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971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1;gbcb8d51672_0_412">
            <a:extLst>
              <a:ext uri="{FF2B5EF4-FFF2-40B4-BE49-F238E27FC236}">
                <a16:creationId xmlns:a16="http://schemas.microsoft.com/office/drawing/2014/main" id="{20B66F88-FDD1-491E-9084-79480C9FDFBA}"/>
              </a:ext>
            </a:extLst>
          </p:cNvPr>
          <p:cNvSpPr txBox="1"/>
          <p:nvPr/>
        </p:nvSpPr>
        <p:spPr>
          <a:xfrm>
            <a:off x="380757" y="312301"/>
            <a:ext cx="5487305" cy="3916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b="1" dirty="0"/>
              <a:t>Why not just stop using wild species?</a:t>
            </a:r>
          </a:p>
          <a:p>
            <a:pPr marL="117475">
              <a:spcAft>
                <a:spcPts val="600"/>
              </a:spcAft>
            </a:pPr>
            <a:endParaRPr lang="en-US" sz="2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7475">
              <a:spcAft>
                <a:spcPts val="600"/>
              </a:spcAft>
            </a:pPr>
            <a:r>
              <a:rPr lang="en-US" sz="22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It’s 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inequitable</a:t>
            </a:r>
          </a:p>
          <a:p>
            <a:pPr marL="117475">
              <a:spcAft>
                <a:spcPts val="600"/>
              </a:spcAft>
            </a:pPr>
            <a:r>
              <a:rPr lang="en-US" sz="22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Doesn’t produce desired 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(ecological) results</a:t>
            </a:r>
          </a:p>
          <a:p>
            <a:pPr marL="117475">
              <a:spcAft>
                <a:spcPts val="600"/>
              </a:spcAft>
            </a:pPr>
            <a:endParaRPr lang="en-US" sz="22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7475">
              <a:spcAft>
                <a:spcPts val="600"/>
              </a:spcAft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But…sometimes, some species, in some places, for awhile…</a:t>
            </a:r>
            <a:endParaRPr sz="22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D223B-7E2A-4966-9723-BFC3EACA83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2504" y="-1"/>
            <a:ext cx="3021496" cy="514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35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5;gbcb8d51672_0_351">
            <a:extLst>
              <a:ext uri="{FF2B5EF4-FFF2-40B4-BE49-F238E27FC236}">
                <a16:creationId xmlns:a16="http://schemas.microsoft.com/office/drawing/2014/main" id="{BD24DB5F-25E5-4CCE-80B0-08AC457562F3}"/>
              </a:ext>
            </a:extLst>
          </p:cNvPr>
          <p:cNvSpPr txBox="1"/>
          <p:nvPr/>
        </p:nvSpPr>
        <p:spPr>
          <a:xfrm>
            <a:off x="316992" y="471750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The </a:t>
            </a:r>
            <a:r>
              <a:rPr lang="en-US" sz="32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sustainable use assessmen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endParaRPr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Google Shape;196;gbcb8d51672_0_351">
            <a:extLst>
              <a:ext uri="{FF2B5EF4-FFF2-40B4-BE49-F238E27FC236}">
                <a16:creationId xmlns:a16="http://schemas.microsoft.com/office/drawing/2014/main" id="{AD3DD938-CE89-4D01-8D8B-B8CF671118BF}"/>
              </a:ext>
            </a:extLst>
          </p:cNvPr>
          <p:cNvSpPr txBox="1"/>
          <p:nvPr/>
        </p:nvSpPr>
        <p:spPr>
          <a:xfrm>
            <a:off x="847344" y="1235250"/>
            <a:ext cx="7287767" cy="49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61963" indent="-28892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200" b="1" dirty="0">
                <a:solidFill>
                  <a:schemeClr val="accent5">
                    <a:lumMod val="75000"/>
                  </a:schemeClr>
                </a:solidFill>
              </a:rPr>
              <a:t>Summary for Policymakers (SPM) </a:t>
            </a:r>
          </a:p>
          <a:p>
            <a:pPr marL="461963" indent="-28892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200" b="1" dirty="0">
                <a:solidFill>
                  <a:schemeClr val="accent5">
                    <a:lumMod val="75000"/>
                  </a:schemeClr>
                </a:solidFill>
              </a:rPr>
              <a:t>6 Chapters:</a:t>
            </a:r>
          </a:p>
          <a:p>
            <a:pPr marL="969963" lvl="1" indent="-457200">
              <a:buFont typeface="+mj-lt"/>
              <a:buAutoNum type="arabicPeriod"/>
            </a:pPr>
            <a:r>
              <a:rPr lang="en-GB" sz="2200" dirty="0"/>
              <a:t>Setting the scene</a:t>
            </a:r>
          </a:p>
          <a:p>
            <a:pPr marL="969963" lvl="1" indent="-457200">
              <a:buFont typeface="+mj-lt"/>
              <a:buAutoNum type="arabicPeriod"/>
            </a:pPr>
            <a:r>
              <a:rPr lang="en-GB" sz="2200" dirty="0"/>
              <a:t>Conceptualizing sustainable use</a:t>
            </a:r>
          </a:p>
          <a:p>
            <a:pPr marL="969963" lvl="1" indent="-457200">
              <a:buFont typeface="+mj-lt"/>
              <a:buAutoNum type="arabicPeriod"/>
            </a:pPr>
            <a:r>
              <a:rPr lang="en-GB" sz="2200" dirty="0"/>
              <a:t>Status &amp; trends</a:t>
            </a:r>
          </a:p>
          <a:p>
            <a:pPr marL="969963" lvl="1" indent="-457200">
              <a:buFont typeface="+mj-lt"/>
              <a:buAutoNum type="arabicPeriod"/>
            </a:pPr>
            <a:r>
              <a:rPr lang="en-GB" sz="2200" dirty="0"/>
              <a:t>Drivers</a:t>
            </a:r>
          </a:p>
          <a:p>
            <a:pPr marL="969963" lvl="1" indent="-457200">
              <a:buFont typeface="+mj-lt"/>
              <a:buAutoNum type="arabicPeriod"/>
            </a:pPr>
            <a:r>
              <a:rPr lang="en-GB" sz="2200" dirty="0"/>
              <a:t>Scenarios</a:t>
            </a:r>
          </a:p>
          <a:p>
            <a:pPr marL="969963" lvl="1" indent="-457200">
              <a:buFont typeface="+mj-lt"/>
              <a:buAutoNum type="arabicPeriod"/>
            </a:pPr>
            <a:r>
              <a:rPr lang="en-GB" sz="2200" dirty="0"/>
              <a:t>Policy options &amp; responses</a:t>
            </a:r>
          </a:p>
          <a:p>
            <a:pPr marL="1198563" lvl="1" indent="-441325">
              <a:buFontTx/>
              <a:buChar char="-"/>
            </a:pPr>
            <a:endParaRPr lang="en-GB" sz="2400" dirty="0"/>
          </a:p>
          <a:p>
            <a:pPr marL="461963" marR="0" lvl="0" indent="-4413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</a:pPr>
            <a:endParaRPr sz="2400" dirty="0"/>
          </a:p>
        </p:txBody>
      </p:sp>
      <p:pic>
        <p:nvPicPr>
          <p:cNvPr id="4" name="Picture 3" descr="A picture containing tree, outdoor, farm machine&#10;&#10;Description automatically generated">
            <a:extLst>
              <a:ext uri="{FF2B5EF4-FFF2-40B4-BE49-F238E27FC236}">
                <a16:creationId xmlns:a16="http://schemas.microsoft.com/office/drawing/2014/main" id="{C8F052BB-A41A-4A7C-AFA9-6FC7456163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7106854" y="0"/>
            <a:ext cx="2037146" cy="515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95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A4918A7B7F7F4FA0B99322CDEA3BB7" ma:contentTypeVersion="17" ma:contentTypeDescription="Crée un document." ma:contentTypeScope="" ma:versionID="21597a863b9c064b8829dd7c83c803ee">
  <xsd:schema xmlns:xsd="http://www.w3.org/2001/XMLSchema" xmlns:xs="http://www.w3.org/2001/XMLSchema" xmlns:p="http://schemas.microsoft.com/office/2006/metadata/properties" xmlns:ns2="c3f058fd-9b04-4297-8a0a-63a575bf11de" xmlns:ns3="e8aa3a5b-f132-49e0-8c16-b529a19cb925" targetNamespace="http://schemas.microsoft.com/office/2006/metadata/properties" ma:root="true" ma:fieldsID="8c40d9d82c5e9198ee1919144890af90" ns2:_="" ns3:_="">
    <xsd:import namespace="c3f058fd-9b04-4297-8a0a-63a575bf11de"/>
    <xsd:import namespace="e8aa3a5b-f132-49e0-8c16-b529a19cb9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f058fd-9b04-4297-8a0a-63a575bf11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c8a7ca8c-54c8-401e-a267-c438f41c72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aa3a5b-f132-49e0-8c16-b529a19cb92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5a05f37-b432-42aa-b6dc-0f2749524ad8}" ma:internalName="TaxCatchAll" ma:showField="CatchAllData" ma:web="e8aa3a5b-f132-49e0-8c16-b529a19cb9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BF8CB9-375E-494F-B5BF-F1DD7957070E}"/>
</file>

<file path=customXml/itemProps2.xml><?xml version="1.0" encoding="utf-8"?>
<ds:datastoreItem xmlns:ds="http://schemas.openxmlformats.org/officeDocument/2006/customXml" ds:itemID="{1F5C120C-D632-4FDF-A121-A70D4C4F3A2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16609</TotalTime>
  <Words>1650</Words>
  <Application>Microsoft Office PowerPoint</Application>
  <PresentationFormat>On-screen Show (16:9)</PresentationFormat>
  <Paragraphs>178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Noto Sans Symbols</vt:lpstr>
      <vt:lpstr>Wingdings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  Looking forward to our discussion.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Event/subject Title Here Event/Subject Subtitle Here   VENUE AND DATE HERE __________</dc:title>
  <dc:creator>Maro Haas</dc:creator>
  <cp:lastModifiedBy>Marla Emery</cp:lastModifiedBy>
  <cp:revision>106</cp:revision>
  <dcterms:created xsi:type="dcterms:W3CDTF">2021-12-06T16:36:41Z</dcterms:created>
  <dcterms:modified xsi:type="dcterms:W3CDTF">2022-09-08T14:59:32Z</dcterms:modified>
</cp:coreProperties>
</file>